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22_1F467780.xml" ContentType="application/vnd.ms-powerpoint.comments+xml"/>
  <Override PartName="/ppt/comments/modernComment_123_81F96980.xml" ContentType="application/vnd.ms-powerpoint.comments+xml"/>
  <Override PartName="/ppt/comments/modernComment_12F_1E755B69.xml" ContentType="application/vnd.ms-powerpoint.comments+xml"/>
  <Override PartName="/ppt/comments/modernComment_120_E38F1904.xml" ContentType="application/vnd.ms-powerpoint.comments+xml"/>
  <Override PartName="/ppt/comments/modernComment_125_36D8A0B4.xml" ContentType="application/vnd.ms-powerpoint.comments+xml"/>
  <Override PartName="/ppt/comments/modernComment_12D_E3F28FD0.xml" ContentType="application/vnd.ms-powerpoint.comments+xml"/>
  <Override PartName="/ppt/comments/modernComment_127_62965C35.xml" ContentType="application/vnd.ms-powerpoint.comments+xml"/>
  <Override PartName="/ppt/comments/modernComment_121_599D582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2"/>
  </p:notesMasterIdLst>
  <p:sldIdLst>
    <p:sldId id="256" r:id="rId5"/>
    <p:sldId id="323" r:id="rId6"/>
    <p:sldId id="326" r:id="rId7"/>
    <p:sldId id="290" r:id="rId8"/>
    <p:sldId id="280" r:id="rId9"/>
    <p:sldId id="300" r:id="rId10"/>
    <p:sldId id="279" r:id="rId11"/>
    <p:sldId id="306" r:id="rId12"/>
    <p:sldId id="291" r:id="rId13"/>
    <p:sldId id="296" r:id="rId14"/>
    <p:sldId id="315" r:id="rId15"/>
    <p:sldId id="314" r:id="rId16"/>
    <p:sldId id="303" r:id="rId17"/>
    <p:sldId id="304" r:id="rId18"/>
    <p:sldId id="307" r:id="rId19"/>
    <p:sldId id="308" r:id="rId20"/>
    <p:sldId id="309" r:id="rId21"/>
    <p:sldId id="310" r:id="rId22"/>
    <p:sldId id="318" r:id="rId23"/>
    <p:sldId id="320" r:id="rId24"/>
    <p:sldId id="269" r:id="rId25"/>
    <p:sldId id="328" r:id="rId26"/>
    <p:sldId id="272" r:id="rId27"/>
    <p:sldId id="288" r:id="rId28"/>
    <p:sldId id="293" r:id="rId29"/>
    <p:sldId id="321" r:id="rId30"/>
    <p:sldId id="302" r:id="rId31"/>
    <p:sldId id="312" r:id="rId32"/>
    <p:sldId id="301" r:id="rId33"/>
    <p:sldId id="297" r:id="rId34"/>
    <p:sldId id="325" r:id="rId35"/>
    <p:sldId id="317" r:id="rId36"/>
    <p:sldId id="295" r:id="rId37"/>
    <p:sldId id="324" r:id="rId38"/>
    <p:sldId id="322" r:id="rId39"/>
    <p:sldId id="289" r:id="rId40"/>
    <p:sldId id="311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8B004D-43AA-AD4F-A4F2-77DD692CE918}">
          <p14:sldIdLst>
            <p14:sldId id="256"/>
            <p14:sldId id="323"/>
            <p14:sldId id="326"/>
            <p14:sldId id="290"/>
            <p14:sldId id="280"/>
            <p14:sldId id="300"/>
            <p14:sldId id="279"/>
            <p14:sldId id="306"/>
            <p14:sldId id="291"/>
            <p14:sldId id="296"/>
            <p14:sldId id="315"/>
            <p14:sldId id="314"/>
            <p14:sldId id="303"/>
            <p14:sldId id="304"/>
            <p14:sldId id="307"/>
            <p14:sldId id="308"/>
            <p14:sldId id="309"/>
            <p14:sldId id="310"/>
            <p14:sldId id="318"/>
            <p14:sldId id="320"/>
            <p14:sldId id="269"/>
            <p14:sldId id="328"/>
            <p14:sldId id="272"/>
            <p14:sldId id="288"/>
            <p14:sldId id="293"/>
            <p14:sldId id="321"/>
            <p14:sldId id="302"/>
            <p14:sldId id="312"/>
            <p14:sldId id="301"/>
            <p14:sldId id="297"/>
            <p14:sldId id="325"/>
            <p14:sldId id="317"/>
            <p14:sldId id="295"/>
            <p14:sldId id="324"/>
            <p14:sldId id="322"/>
            <p14:sldId id="289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54C6FA-7A65-65B5-C841-079B764A3EBC}" name="Andrzej Walczak" initials="AW" userId="95ca51958830376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94660"/>
  </p:normalViewPr>
  <p:slideViewPr>
    <p:cSldViewPr snapToGrid="0">
      <p:cViewPr>
        <p:scale>
          <a:sx n="163" d="100"/>
          <a:sy n="163" d="100"/>
        </p:scale>
        <p:origin x="3640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omments/modernComment_120_E38F19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5A32E9-AC73-47AB-8EA1-A920E39C1FB6}" authorId="{D654C6FA-7A65-65B5-C841-079B764A3EBC}" created="2024-03-21T12:02:51.083">
    <pc:sldMkLst xmlns:pc="http://schemas.microsoft.com/office/powerpoint/2013/main/command">
      <pc:docMk/>
      <pc:sldMk cId="3817806084" sldId="288"/>
    </pc:sldMkLst>
    <p188:txBody>
      <a:bodyPr/>
      <a:lstStyle/>
      <a:p>
        <a:r>
          <a:rPr lang="pl-PL"/>
          <a:t>Tutaj trzeba dodać, że celujemy w sytuacje, w których nie jest możliwe zgromadzenie licznego zbioru powtarzalnych danych np.. W awariach struktur technicznych. To powoduje, ze algorytmy wymagające dużych zbiorów uczących nie będą w takich przypadkach przydatne</a:t>
        </a:r>
      </a:p>
    </p188:txBody>
  </p188:cm>
</p188:cmLst>
</file>

<file path=ppt/comments/modernComment_121_599D58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3BE3F1-E24F-4BD8-BE97-53D2CEA2EEEA}" authorId="{D654C6FA-7A65-65B5-C841-079B764A3EBC}" created="2024-03-21T11:55:38.9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03483949" sldId="289"/>
      <ac:spMk id="3" creationId="{71960BA4-B9CB-45F4-85E7-73EC7824A0E3}"/>
      <ac:txMk cp="107">
        <ac:context len="747" hash="2090860010"/>
      </ac:txMk>
    </ac:txMkLst>
    <p188:pos x="7410373" y="508631"/>
    <p188:txBody>
      <a:bodyPr/>
      <a:lstStyle/>
      <a:p>
        <a:r>
          <a:rPr lang="pl-PL"/>
          <a:t>Osób nie będących ekspertami</a:t>
        </a:r>
      </a:p>
    </p188:txBody>
  </p188:cm>
</p188:cmLst>
</file>

<file path=ppt/comments/modernComment_122_1F4677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F7EA1A-E8F2-495B-AAFD-69BD50CA8B58}" authorId="{D654C6FA-7A65-65B5-C841-079B764A3EBC}" created="2024-03-21T11:59:38.3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24711808" sldId="290"/>
      <ac:spMk id="3" creationId="{AB5CF014-AAB7-ED30-A266-865D4DD153D9}"/>
    </ac:deMkLst>
    <p188:txBody>
      <a:bodyPr/>
      <a:lstStyle/>
      <a:p>
        <a:r>
          <a:rPr lang="pl-PL"/>
          <a:t>Tutaj trzeba wyjaśnić co jest czym na prezentowanych grafach. Na grafie cytowanym z pracy mojego zespołu widać jednocześnie, czego nie ma wprost w HAZOP itp., że te same podatności wchodzą często w interakcje z grupami różnych zagrożeń co daje zwiększone prawdopodobieństwa wpływu na zasób.</a:t>
        </a:r>
      </a:p>
    </p188:txBody>
  </p188:cm>
</p188:cmLst>
</file>

<file path=ppt/comments/modernComment_123_81F969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099005-8597-4955-A04F-45F846E9F5CA}" authorId="{D654C6FA-7A65-65B5-C841-079B764A3EBC}" created="2024-03-21T12:07:56.01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606336" sldId="291"/>
      <ac:spMk id="7" creationId="{42929380-F186-7719-5305-23BA859C114D}"/>
      <ac:txMk cp="0" len="159">
        <ac:context len="705" hash="3401316011"/>
      </ac:txMk>
    </ac:txMkLst>
    <p188:pos x="7580857" y="265322"/>
    <p188:txBody>
      <a:bodyPr/>
      <a:lstStyle/>
      <a:p>
        <a:r>
          <a:rPr lang="pl-PL"/>
          <a:t>Szerzej omówić algorytm Filmora</a:t>
        </a:r>
      </a:p>
    </p188:txBody>
  </p188:cm>
</p188:cmLst>
</file>

<file path=ppt/comments/modernComment_125_36D8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DECC49-FEDE-442E-8BCB-2066C5C827D9}" authorId="{D654C6FA-7A65-65B5-C841-079B764A3EBC}" created="2024-03-21T12:11:11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20166580" sldId="293"/>
      <ac:spMk id="4" creationId="{701B3802-FFBC-4A68-8F80-D5D3C2376447}"/>
      <ac:txMk cp="136" len="52">
        <ac:context len="801" hash="3894573065"/>
      </ac:txMk>
    </ac:txMkLst>
    <p188:pos x="5000991" y="1088340"/>
    <p188:txBody>
      <a:bodyPr/>
      <a:lstStyle/>
      <a:p>
        <a:r>
          <a:rPr lang="pl-PL"/>
          <a:t>Rozwinąć to z wyjaśnieniem</a:t>
        </a:r>
      </a:p>
    </p188:txBody>
  </p188:cm>
</p188:cmLst>
</file>

<file path=ppt/comments/modernComment_127_62965C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6BEC91-401F-4446-B1A1-98596D80C85D}" authorId="{D654C6FA-7A65-65B5-C841-079B764A3EBC}" created="2024-03-21T12:14:18.2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54021173" sldId="295"/>
      <ac:spMk id="5" creationId="{1460F4F9-BCC5-40A6-8FDC-B58E0123C3FE}"/>
      <ac:txMk cp="476">
        <ac:context len="611" hash="750090102"/>
      </ac:txMk>
    </ac:txMkLst>
    <p188:pos x="5059305" y="1365966"/>
    <p188:txBody>
      <a:bodyPr/>
      <a:lstStyle/>
      <a:p>
        <a:r>
          <a:rPr lang="pl-PL"/>
          <a:t>Trzeba być przygotowanym na szersze wyjaśnienie modelu BERT albo dodać zdanie na jego temat</a:t>
        </a:r>
      </a:p>
    </p188:txBody>
  </p188:cm>
  <p188:cm id="{9DCBDECF-AD41-48F1-8D3A-09DA329B7B11}" authorId="{D654C6FA-7A65-65B5-C841-079B764A3EBC}" created="2024-03-21T12:14:47.3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54021173" sldId="295"/>
      <ac:picMk id="6" creationId="{786372D9-8240-DAA4-0EFF-ECC8BF6F7E18}"/>
    </ac:deMkLst>
    <p188:txBody>
      <a:bodyPr/>
      <a:lstStyle/>
      <a:p>
        <a:r>
          <a:rPr lang="pl-PL"/>
          <a:t>Trzeba opowiedzieć co jest czym na wykresie</a:t>
        </a:r>
      </a:p>
    </p188:txBody>
  </p188:cm>
</p188:cmLst>
</file>

<file path=ppt/comments/modernComment_12D_E3F28F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DF1F36-E30D-43A0-885A-A6FB77B6CDDE}" authorId="{D654C6FA-7A65-65B5-C841-079B764A3EBC}" created="2024-03-21T12:05:20.8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4324560" sldId="301"/>
      <ac:spMk id="3" creationId="{71960BA4-B9CB-45F4-85E7-73EC7824A0E3}"/>
      <ac:txMk cp="336" len="62">
        <ac:context len="536" hash="2550323956"/>
      </ac:txMk>
    </ac:txMkLst>
    <p188:pos x="5637557" y="2570696"/>
    <p188:txBody>
      <a:bodyPr/>
      <a:lstStyle/>
      <a:p>
        <a:r>
          <a:rPr lang="pl-PL"/>
          <a:t>Tutaj trzeba być przygotowanym do odpowiedzi DLACZEGO</a:t>
        </a:r>
      </a:p>
    </p188:txBody>
  </p188:cm>
</p188:cmLst>
</file>

<file path=ppt/comments/modernComment_12F_1E755B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DF2E1E-536B-451E-83CA-DCBB32ACFCFF}" authorId="{D654C6FA-7A65-65B5-C841-079B764A3EBC}" created="2024-03-21T12:16:31.4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11007593" sldId="303"/>
      <ac:spMk id="5" creationId="{1460F4F9-BCC5-40A6-8FDC-B58E0123C3FE}"/>
      <ac:txMk cp="336" len="19">
        <ac:context len="638" hash="1122092684"/>
      </ac:txMk>
    </ac:txMkLst>
    <p188:pos x="4368839" y="1636554"/>
    <p188:txBody>
      <a:bodyPr/>
      <a:lstStyle/>
      <a:p>
        <a:r>
          <a:rPr lang="pl-PL"/>
          <a:t>Dokładniej trzeba (tam wcześniej) opowiedzieć czym jest "entailment"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D555C-7255-5C41-8489-468C496DBFD3}" type="datetimeFigureOut">
              <a:rPr lang="pl-PL" smtClean="0"/>
              <a:t>21.04.2024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988F0-C8FC-7346-A74E-F0A8A7ABD1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44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4368-C77F-40B0-8285-23CCE2809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A5B1F-C66B-44BE-8EB7-0E7885A5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0D1B-A639-4CE2-840F-C93A73DE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2F69-D9B2-4248-8B2F-05A7425F565B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FE87-9FEA-4823-8931-CCB11CE4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99332-1813-4C33-BFD6-C6106BC9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05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6276-D099-41BB-8A72-16E24F42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E8FF1-A086-4C31-A5CC-B2D2F694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EBC75-B692-47F4-AC5A-D6476D12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9AA4-9148-AC41-BF7E-6FB9D5DA34F3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3D86-B5D7-4694-A151-7978A58C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BD28-1D37-4595-97D8-8A4F5A47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26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DCAA3-0B0E-41E6-AFEB-75C230FCC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D2620-75F3-48E8-9127-23293FB65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D27E-B75B-4D29-A725-A7CEEFBE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ECD6-449E-804A-9D5A-41C7FB771D81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F586F-2D5C-4175-9B35-6F18FD6E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29C02-DC5E-420F-8F0D-B4BA491C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74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FCC8-5D56-419C-90B4-C48D5306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5EF9-8532-4838-89F9-0256077C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53EA4-D471-4CD1-9E2D-EE039DD9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240BA-3916-4E49-A157-B0DDFBE415BC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4CD2-FFA4-4DA6-8636-0445080E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393B0-F179-4FF1-BEF4-B88D14B7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385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4B5F-FF43-45B0-96E5-1F9AF78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295F-05C3-48DE-BE90-D9DA02940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193B4-CD2C-4A32-B931-27781953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C0-F49F-EE48-BAC0-D9AD020A8208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C256D-1E0B-43A7-B213-E3B63349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38FA-7B02-4C10-9FE3-D8BB09CB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8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050-3FBE-438C-A114-533E6C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6A8F-A1D3-460F-BEBD-2CF2F3B56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033C-383D-48B7-8244-FD15E942A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8EF96-79C3-44B4-9596-041DACA9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BAE-1472-0245-83A4-47C8567F6C32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A8278-0B7D-4E2C-8BB0-E2B9BA68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F0ED4-A337-4C79-B6A8-F4049319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2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D51-396B-479C-9635-08A0F87F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83BE-1E3C-4E3F-99C3-8734D0B14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EC232-85E1-40D3-84AB-04445ABE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738CF-8D2F-43B7-8CB4-29F614C62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4F350-732F-4BAA-BFD1-81D24A88C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31285-D555-4C51-8DA7-8639F50B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13AF-D4E6-5347-8D2C-1A3E2B23C7BC}" type="datetime1">
              <a:rPr lang="pl-PL" smtClean="0"/>
              <a:t>21.04.2024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E8743-1C53-4D5F-B906-C1E6988B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5201D-8838-4488-A222-E7D10ADB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966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5505-E9C9-4956-8C7C-70DCE424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56C74-AA60-46C4-A4B8-736382BC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EF700-CCA0-7449-B62F-BBEF7101B14B}" type="datetime1">
              <a:rPr lang="pl-PL" smtClean="0"/>
              <a:t>21.04.2024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AF035-2E3D-4F27-AFD4-98EECF57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A0832-A478-4FE0-B171-74E1ADF5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531F3-1871-419B-81EF-7D058F40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F576-77AD-204F-BDB8-2DA2ED546508}" type="datetime1">
              <a:rPr lang="pl-PL" smtClean="0"/>
              <a:t>21.04.2024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3BF13-115A-4782-9804-99981351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3BBCB-6FA4-44B7-A4DF-85CDD3CF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859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9F01-3DEC-408B-929F-92552154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91C6-0C65-4D96-9892-1A7988FAE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3E289-E292-4EEF-823F-D303EC198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C4FD9-4370-4054-8F58-A414F248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8ECB4-C726-B747-ACAC-F7FB6741218B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994F9-4192-46FA-B90E-054BE59E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B254F-3886-404D-9C02-B55BC069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7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B89B-0B95-4266-A319-0063A8B8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66EF3-745F-43C7-8A4C-E9F332A5A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F8147-5195-40ED-9AD2-8D7D5ED75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08E21-36EF-472F-B3CA-1F84B71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1F72-45E5-DC4E-AC84-6843E62F7D18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0A25E-18D8-4403-A999-8B4DE100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470A-A075-467B-8588-F9D1616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9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E47F3-8076-45BF-B589-EC51621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D101E-2D2F-4573-B6A7-8061C76D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2FDA-14C5-4FCC-8B67-07B34A67D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6AE3-51E7-6C49-8FFD-066E8AECB225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6EA15-0878-4ACB-8504-B8FB07B0D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E64F3-E04C-4768-8BF2-FC37BBC1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689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H05-1091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8/10/relationships/comments" Target="../comments/modernComment_12F_1E755B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ember_state_of_the_European_Union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0_E38F190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8/10/relationships/comments" Target="../comments/modernComment_125_36D8A0B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2D_E3F28FD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127_62965C3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599D582D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microsoft.com/office/2018/10/relationships/comments" Target="../comments/modernComment_122_1F4677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23_81F969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E9461-6194-4553-A897-1D3E593F1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10696700" cy="2251773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 err="1"/>
              <a:t>Wyznaczanie</a:t>
            </a:r>
            <a:r>
              <a:rPr lang="en-GB" sz="4800" dirty="0"/>
              <a:t> </a:t>
            </a:r>
            <a:r>
              <a:rPr lang="en-GB" sz="4800" dirty="0" err="1"/>
              <a:t>Ukrytych</a:t>
            </a:r>
            <a:r>
              <a:rPr lang="en-GB" sz="4800" dirty="0"/>
              <a:t> </a:t>
            </a:r>
            <a:r>
              <a:rPr lang="en-GB" sz="4800" dirty="0" err="1"/>
              <a:t>Relacji</a:t>
            </a:r>
            <a:r>
              <a:rPr lang="en-GB" sz="4800" dirty="0"/>
              <a:t> </a:t>
            </a:r>
            <a:r>
              <a:rPr lang="en-GB" sz="4800" dirty="0" err="1"/>
              <a:t>Semantycznych</a:t>
            </a:r>
            <a:r>
              <a:rPr lang="en-GB" sz="4800" dirty="0"/>
              <a:t> w </a:t>
            </a:r>
            <a:r>
              <a:rPr lang="en-GB" sz="4800" dirty="0" err="1"/>
              <a:t>Tekstach</a:t>
            </a:r>
            <a:r>
              <a:rPr lang="en-GB" sz="4800" dirty="0"/>
              <a:t> w </a:t>
            </a:r>
            <a:r>
              <a:rPr lang="en-GB" sz="4800" dirty="0" err="1"/>
              <a:t>Oparciu</a:t>
            </a:r>
            <a:r>
              <a:rPr lang="en-GB" sz="4800" dirty="0"/>
              <a:t> o </a:t>
            </a:r>
            <a:r>
              <a:rPr lang="en-GB" sz="4800" dirty="0" err="1"/>
              <a:t>Wzorce</a:t>
            </a:r>
            <a:endParaRPr lang="pl-PL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8D11CE-87AA-738F-E7EF-AE47920F472F}"/>
              </a:ext>
            </a:extLst>
          </p:cNvPr>
          <p:cNvSpPr txBox="1">
            <a:spLocks/>
          </p:cNvSpPr>
          <p:nvPr/>
        </p:nvSpPr>
        <p:spPr>
          <a:xfrm>
            <a:off x="371498" y="3887335"/>
            <a:ext cx="10696700" cy="2251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err="1"/>
              <a:t>mgr</a:t>
            </a:r>
            <a:r>
              <a:rPr lang="en-GB" sz="4800" dirty="0"/>
              <a:t> </a:t>
            </a:r>
            <a:r>
              <a:rPr lang="en-GB" sz="4800" dirty="0" err="1"/>
              <a:t>inż</a:t>
            </a:r>
            <a:r>
              <a:rPr lang="en-GB" sz="4800" dirty="0"/>
              <a:t>. Michał Gałusza</a:t>
            </a:r>
          </a:p>
          <a:p>
            <a:pPr algn="l"/>
            <a:r>
              <a:rPr lang="en-GB" sz="4800" dirty="0"/>
              <a:t>Promotor: prof. Andrzej Walczak</a:t>
            </a:r>
            <a:endParaRPr lang="pl-P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43D05-3281-0DB2-B40B-BE62E23A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330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badanie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w </a:t>
            </a:r>
            <a:r>
              <a:rPr lang="en-US" sz="5400" err="1">
                <a:solidFill>
                  <a:schemeClr val="bg1"/>
                </a:solidFill>
              </a:rPr>
              <a:t>grafie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336589" y="2415957"/>
            <a:ext cx="679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grafie SFG, szukana relacja będzie w ścieżce łączącej badane rzeczowniki. Problem badania kontekstów został więc zamieniony na problem badania (meta) ścieżek:</a:t>
            </a:r>
          </a:p>
          <a:p>
            <a:endParaRPr lang="en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64470-7CDC-8461-B882-9C6B711F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01" y="2536165"/>
            <a:ext cx="4137434" cy="39163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9CB1A4-6C65-C9B6-D483-F2E347AD37C3}"/>
              </a:ext>
            </a:extLst>
          </p:cNvPr>
          <p:cNvSpPr/>
          <p:nvPr/>
        </p:nvSpPr>
        <p:spPr>
          <a:xfrm>
            <a:off x="7876181" y="6002503"/>
            <a:ext cx="353418" cy="359029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84951B-3760-FC4E-250A-4DA0CFC72732}"/>
              </a:ext>
            </a:extLst>
          </p:cNvPr>
          <p:cNvSpPr/>
          <p:nvPr/>
        </p:nvSpPr>
        <p:spPr>
          <a:xfrm>
            <a:off x="10455479" y="2836608"/>
            <a:ext cx="353418" cy="359029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AE399-990C-4949-1787-1B08BA7E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8" y="3739671"/>
            <a:ext cx="5996796" cy="1987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9FA70-632A-4284-B514-61FDE4AFC3FA}"/>
              </a:ext>
            </a:extLst>
          </p:cNvPr>
          <p:cNvSpPr txBox="1"/>
          <p:nvPr/>
        </p:nvSpPr>
        <p:spPr>
          <a:xfrm>
            <a:off x="336589" y="6137139"/>
            <a:ext cx="721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“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Shortest Path Dependency Kernel for Relation Extraction</a:t>
            </a:r>
            <a:r>
              <a:rPr lang="en-PL"/>
              <a:t>” Bunescu 2005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DB0B-D68C-C157-5556-FED5522F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3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BDF531-61E7-A4D9-D04E-8AFDCD82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15" y="4516347"/>
            <a:ext cx="3425351" cy="15203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Przekształcenie do grafu IRG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A56A3-F728-6A4B-16FD-1EB089F0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68" y="1550990"/>
            <a:ext cx="5609461" cy="2897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10D87-7CDB-1F7F-E250-4E651C48473C}"/>
              </a:ext>
            </a:extLst>
          </p:cNvPr>
          <p:cNvSpPr txBox="1"/>
          <p:nvPr/>
        </p:nvSpPr>
        <p:spPr>
          <a:xfrm>
            <a:off x="464492" y="2122765"/>
            <a:ext cx="588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Intermidate Relationship Graph (IRG) jest grafem ważonym gdzie waga to stopien zawierania wzorca w metascieżce tworzącej kontekst relacji c.</a:t>
            </a:r>
          </a:p>
          <a:p>
            <a:r>
              <a:rPr lang="en-GB" dirty="0"/>
              <a:t>W</a:t>
            </a:r>
            <a:r>
              <a:rPr lang="en-PL" dirty="0"/>
              <a:t>ęzły to rzeczowniki w roli podmiotu relacje (entity head e</a:t>
            </a:r>
            <a:r>
              <a:rPr lang="en-PL" baseline="-25000" dirty="0"/>
              <a:t>h</a:t>
            </a:r>
            <a:r>
              <a:rPr lang="en-PL" dirty="0"/>
              <a:t>)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dopełnienia</a:t>
            </a:r>
            <a:r>
              <a:rPr lang="en-GB" dirty="0"/>
              <a:t> (entity tail e</a:t>
            </a:r>
            <a:r>
              <a:rPr lang="en-GB" baseline="-25000" dirty="0"/>
              <a:t>t</a:t>
            </a:r>
            <a:r>
              <a:rPr lang="en-GB" dirty="0"/>
              <a:t>). </a:t>
            </a:r>
          </a:p>
          <a:p>
            <a:r>
              <a:rPr lang="en-GB" dirty="0" err="1"/>
              <a:t>Typ</a:t>
            </a:r>
            <a:r>
              <a:rPr lang="en-GB" dirty="0"/>
              <a:t> </a:t>
            </a:r>
            <a:r>
              <a:rPr lang="en-GB" dirty="0" err="1"/>
              <a:t>łuku</a:t>
            </a:r>
            <a:r>
              <a:rPr lang="en-GB" dirty="0"/>
              <a:t> to </a:t>
            </a:r>
            <a:r>
              <a:rPr lang="en-GB" dirty="0" err="1"/>
              <a:t>wzorzec</a:t>
            </a:r>
            <a:r>
              <a:rPr lang="en-GB" dirty="0"/>
              <a:t> </a:t>
            </a:r>
            <a:r>
              <a:rPr lang="en-GB" dirty="0" err="1"/>
              <a:t>relacji</a:t>
            </a:r>
            <a:r>
              <a:rPr lang="en-GB" dirty="0"/>
              <a:t> “t” np.: has impact on</a:t>
            </a:r>
            <a:endParaRPr lang="en-PL" dirty="0"/>
          </a:p>
          <a:p>
            <a:endParaRPr lang="en-PL" dirty="0"/>
          </a:p>
          <a:p>
            <a:r>
              <a:rPr lang="en-PL" dirty="0"/>
              <a:t>Problem wykrywania relacji w całym dokumencie zamieniony jest w problem odnajdywania ścieżki w grafie IRG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910E3E-21DA-BEF3-6ADA-91B8C5B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11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E21E6-F66C-5DD1-9615-F8DA1C95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24" y="5817050"/>
            <a:ext cx="2095500" cy="7366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37CAD42-F7FE-10AF-E3C8-0387A8BF3DF7}"/>
              </a:ext>
            </a:extLst>
          </p:cNvPr>
          <p:cNvCxnSpPr>
            <a:cxnSpLocks/>
          </p:cNvCxnSpPr>
          <p:nvPr/>
        </p:nvCxnSpPr>
        <p:spPr>
          <a:xfrm flipV="1">
            <a:off x="5407398" y="4137287"/>
            <a:ext cx="3203202" cy="1679763"/>
          </a:xfrm>
          <a:prstGeom prst="bentConnector3">
            <a:avLst>
              <a:gd name="adj1" fmla="val 995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9053EAF-EE7D-3294-203E-79043E63D2F8}"/>
              </a:ext>
            </a:extLst>
          </p:cNvPr>
          <p:cNvCxnSpPr>
            <a:cxnSpLocks/>
          </p:cNvCxnSpPr>
          <p:nvPr/>
        </p:nvCxnSpPr>
        <p:spPr>
          <a:xfrm flipV="1">
            <a:off x="4224191" y="4137287"/>
            <a:ext cx="3620902" cy="1984629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83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Przekształcenie IRG to A-V-H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3E763-9D1B-F01B-96BB-C1AAF6B1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3" y="2629819"/>
            <a:ext cx="5596452" cy="2891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4C1B5-FA33-4EC1-FF20-103D2402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24" y="2717190"/>
            <a:ext cx="5925563" cy="2671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6213B-0E9F-5608-2333-CED15929E576}"/>
              </a:ext>
            </a:extLst>
          </p:cNvPr>
          <p:cNvSpPr txBox="1"/>
          <p:nvPr/>
        </p:nvSpPr>
        <p:spPr>
          <a:xfrm>
            <a:off x="2331814" y="2204663"/>
            <a:ext cx="9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Graf IRG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C3C41-6CE3-2309-E584-A50C46FB0D41}"/>
              </a:ext>
            </a:extLst>
          </p:cNvPr>
          <p:cNvSpPr txBox="1"/>
          <p:nvPr/>
        </p:nvSpPr>
        <p:spPr>
          <a:xfrm>
            <a:off x="8656705" y="2204663"/>
            <a:ext cx="18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Graf A-V-G (Z-P-Z)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5C3765F-C769-11B1-8ECB-5B06EFAE1B9C}"/>
              </a:ext>
            </a:extLst>
          </p:cNvPr>
          <p:cNvSpPr/>
          <p:nvPr/>
        </p:nvSpPr>
        <p:spPr>
          <a:xfrm>
            <a:off x="5600608" y="3971486"/>
            <a:ext cx="643117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5EB8C-7A61-94F3-0FB9-4015FD98208E}"/>
              </a:ext>
            </a:extLst>
          </p:cNvPr>
          <p:cNvSpPr txBox="1"/>
          <p:nvPr/>
        </p:nvSpPr>
        <p:spPr>
          <a:xfrm>
            <a:off x="6148285" y="5448866"/>
            <a:ext cx="2585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Węzły: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ż</a:t>
            </a:r>
            <a:r>
              <a:rPr lang="en-PL" dirty="0"/>
              <a:t>ólte:  Zasób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PL" dirty="0"/>
              <a:t>iebieskie:  Podatność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czerwone:  Zagrożenie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6D814-C946-2AED-3AA0-4FE13459DAC7}"/>
              </a:ext>
            </a:extLst>
          </p:cNvPr>
          <p:cNvSpPr txBox="1"/>
          <p:nvPr/>
        </p:nvSpPr>
        <p:spPr>
          <a:xfrm>
            <a:off x="272245" y="5448866"/>
            <a:ext cx="402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Węzły to rzeczowniki,  łuki to rozpoznane</a:t>
            </a:r>
          </a:p>
          <a:p>
            <a:r>
              <a:rPr lang="pl-PL"/>
              <a:t>relacje semantyczne miedzy nimi.</a:t>
            </a:r>
            <a:endParaRPr lang="en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F61C5-C81B-E83C-4214-F498636DA044}"/>
              </a:ext>
            </a:extLst>
          </p:cNvPr>
          <p:cNvSpPr txBox="1"/>
          <p:nvPr/>
        </p:nvSpPr>
        <p:spPr>
          <a:xfrm>
            <a:off x="8973970" y="5450601"/>
            <a:ext cx="2840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Łuki to relacje: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vulnerability</a:t>
            </a:r>
            <a:r>
              <a:rPr lang="en-PL" dirty="0"/>
              <a:t>:  podatności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risk</a:t>
            </a:r>
            <a:r>
              <a:rPr lang="pl-PL" dirty="0"/>
              <a:t> </a:t>
            </a:r>
            <a:r>
              <a:rPr lang="en-PL" dirty="0"/>
              <a:t>:  ryzyka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12</a:t>
            </a:fld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84D90-FD0D-7285-554E-D3B64773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72" y="2128010"/>
            <a:ext cx="209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2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walidacja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semantycznej</a:t>
            </a:r>
            <a:endParaRPr lang="en-US" sz="5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F8BF5-579C-5CC2-C1D5-6BDB6308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43" y="1986766"/>
            <a:ext cx="4263197" cy="220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483079" y="2674189"/>
            <a:ext cx="6379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 dirty="0"/>
              <a:t>Wymaganie</a:t>
            </a:r>
            <a:r>
              <a:rPr lang="en-PL" dirty="0"/>
              <a:t>: Brak zbioru walidującego.</a:t>
            </a:r>
          </a:p>
          <a:p>
            <a:r>
              <a:rPr lang="pl-PL" dirty="0" err="1"/>
              <a:t>Inzynieria</a:t>
            </a:r>
            <a:r>
              <a:rPr lang="pl-PL" dirty="0"/>
              <a:t> podpowiedzi „</a:t>
            </a:r>
            <a:r>
              <a:rPr lang="pl-PL" dirty="0" err="1"/>
              <a:t>prompt</a:t>
            </a:r>
            <a:r>
              <a:rPr lang="pl-PL" dirty="0"/>
              <a:t> engineering” na modelu </a:t>
            </a:r>
            <a:r>
              <a:rPr lang="pl-PL" dirty="0" err="1"/>
              <a:t>jezykowym</a:t>
            </a:r>
            <a:r>
              <a:rPr lang="pl-PL" dirty="0"/>
              <a:t> pozwala na dodatkową walidację jakości relacji semantycznych w ramach jej kontekstu.</a:t>
            </a:r>
          </a:p>
          <a:p>
            <a:endParaRPr lang="en-PL" dirty="0"/>
          </a:p>
          <a:p>
            <a:r>
              <a:rPr lang="en-PL" b="1" u="sng" dirty="0"/>
              <a:t>Rozwiązanie</a:t>
            </a:r>
            <a:r>
              <a:rPr lang="en-PL" dirty="0"/>
              <a:t>:Rozwiazanie opiera sie na zespole niezależnych klasyfikatorów (ang. </a:t>
            </a:r>
            <a:r>
              <a:rPr lang="en-GB" dirty="0"/>
              <a:t>E</a:t>
            </a:r>
            <a:r>
              <a:rPr lang="en-PL" dirty="0"/>
              <a:t>nsemble of classifiers), który wykonuje to samo zadania wyznaczania relacji “entailment”: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Pierwszym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g</a:t>
            </a:r>
            <a:r>
              <a:rPr lang="en-PL" dirty="0"/>
              <a:t>łebokie klasyfikatory wytrenowane na korpusie Stanford NLI </a:t>
            </a:r>
            <a:r>
              <a:rPr lang="en-GB" dirty="0"/>
              <a:t>I</a:t>
            </a:r>
            <a:r>
              <a:rPr lang="en-PL" dirty="0"/>
              <a:t> klasyfikacji tekstu.  Ustalają one wartość funkcji dialogowej</a:t>
            </a:r>
          </a:p>
          <a:p>
            <a:pPr marL="342900" indent="-342900">
              <a:buFont typeface="+mj-lt"/>
              <a:buAutoNum type="arabicPeriod"/>
            </a:pPr>
            <a:r>
              <a:rPr lang="en-PL" dirty="0"/>
              <a:t>Drugim jest ogólny model jezykowy (chatGPT, L</a:t>
            </a:r>
            <a:r>
              <a:rPr lang="en-GB" dirty="0"/>
              <a:t>l</a:t>
            </a:r>
            <a:r>
              <a:rPr lang="en-PL" dirty="0"/>
              <a:t>ama2), który w oparciu o inzynierię podpowiedzi potwiedza entailment (Yes) lub mu zaprzecza (No)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06897-AC45-E849-1827-EDB19E90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20" y="4190216"/>
            <a:ext cx="3515649" cy="2662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B5A7-7EB9-88C4-F793-F8BB30B9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1007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zadanie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optymalizacji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84147" y="2674189"/>
            <a:ext cx="8305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Wymaganie</a:t>
            </a:r>
            <a:r>
              <a:rPr lang="pl-PL" dirty="0"/>
              <a:t>: Brak zbioru walidującego.</a:t>
            </a:r>
          </a:p>
          <a:p>
            <a:r>
              <a:rPr lang="pl-PL" dirty="0"/>
              <a:t>Należy wyznaczyć optymalną wartość funkcji dialogowej w oparciu o wskazania zespołu klasyfikatorów</a:t>
            </a:r>
          </a:p>
          <a:p>
            <a:r>
              <a:rPr lang="pl-PL" b="1" u="sng" dirty="0"/>
              <a:t>Funkcja celu:</a:t>
            </a:r>
          </a:p>
          <a:p>
            <a:r>
              <a:rPr lang="pl-PL" dirty="0"/>
              <a:t>Funkcja celu F(w) pokazuje w jakim stopniu wybrany próg “w”, który jest wartością funkcji dialogowej, usunie z grafu IRG relacje niepotwierdzone f</a:t>
            </a:r>
            <a:r>
              <a:rPr lang="pl-PL" baseline="30000" dirty="0"/>
              <a:t>(0) </a:t>
            </a:r>
            <a:r>
              <a:rPr lang="pl-PL" dirty="0"/>
              <a:t>i potwierdzone f</a:t>
            </a:r>
            <a:r>
              <a:rPr lang="pl-PL" baseline="30000" dirty="0"/>
              <a:t>(1)</a:t>
            </a:r>
            <a:endParaRPr lang="pl-PL" dirty="0"/>
          </a:p>
          <a:p>
            <a:r>
              <a:rPr lang="pl-PL" dirty="0"/>
              <a:t>Punkt idealny </a:t>
            </a:r>
            <a:r>
              <a:rPr lang="pl-PL" b="1" dirty="0"/>
              <a:t>z </a:t>
            </a:r>
            <a:r>
              <a:rPr lang="pl-PL" dirty="0"/>
              <a:t>oznacza odcięcie wszystkich relacji niepotwierdzonych oraz zachowanie wszystkich potwierdzonych.</a:t>
            </a:r>
          </a:p>
          <a:p>
            <a:r>
              <a:rPr lang="pl-PL" dirty="0"/>
              <a:t>t</a:t>
            </a:r>
            <a:r>
              <a:rPr lang="pl-PL" baseline="30000" dirty="0"/>
              <a:t>(0)</a:t>
            </a:r>
            <a:r>
              <a:rPr lang="pl-PL" dirty="0"/>
              <a:t> to całkowita ilość relacji </a:t>
            </a:r>
            <a:r>
              <a:rPr lang="pl-PL" b="1" dirty="0"/>
              <a:t>niepotwierdzonych</a:t>
            </a:r>
            <a:r>
              <a:rPr lang="pl-PL" dirty="0"/>
              <a:t> przez</a:t>
            </a:r>
          </a:p>
          <a:p>
            <a:r>
              <a:rPr lang="pl-PL" dirty="0"/>
              <a:t>Model językowy</a:t>
            </a:r>
          </a:p>
          <a:p>
            <a:r>
              <a:rPr lang="pl-PL" dirty="0"/>
              <a:t>t</a:t>
            </a:r>
            <a:r>
              <a:rPr lang="pl-PL" baseline="30000" dirty="0"/>
              <a:t>(1)</a:t>
            </a:r>
            <a:r>
              <a:rPr lang="pl-PL" dirty="0"/>
              <a:t> to całkowita ilość relacji </a:t>
            </a:r>
            <a:r>
              <a:rPr lang="pl-PL" b="1" dirty="0"/>
              <a:t>potwierdzonych</a:t>
            </a:r>
            <a:r>
              <a:rPr lang="pl-PL" dirty="0"/>
              <a:t> przez</a:t>
            </a:r>
          </a:p>
          <a:p>
            <a:r>
              <a:rPr lang="pl-PL" dirty="0"/>
              <a:t>Model językowy</a:t>
            </a: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F7C56-3F53-72D3-51F4-AEF5F35B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380" y="2204720"/>
            <a:ext cx="3597650" cy="267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1D234-DC61-3306-2846-A497346F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70" y="4839577"/>
            <a:ext cx="2055870" cy="171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EAB0C-936B-0292-4A1C-4BC680DE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945" y="4724400"/>
            <a:ext cx="2667000" cy="213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9D023-CFFB-0022-4422-ABB272B4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668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Zastosowania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Wzorce różnych relacji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233014"/>
            <a:ext cx="7211684" cy="412968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Wymagania: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Szukamy zbiorów relacji, które opisują rożne rodzaje relacji semantycznych ale takich, które posiadają własności wskazane cechy m.in. przechodniość</a:t>
            </a:r>
            <a:endParaRPr lang="pl-PL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Rozwiazanie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Każdy wzorzec relacji badamy niezależnie na całym grafie SFG. W efekcie graf IRG będzie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multigrafem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(bez łuków zwrotnych).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Wybieramy te relacje miedzy węzłami, które są najlepiej wspierane przez ramki. Kryterium wybierania relacji pomiędzy węzłami: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62F00-B155-8362-12ED-5B417947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17" y="2233014"/>
            <a:ext cx="31623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A804A-2F1C-0D2F-ABE9-6C9769B0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60" y="3601353"/>
            <a:ext cx="3906729" cy="283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047E3-E364-FCD7-7EEF-DCA8903C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32" y="5119520"/>
            <a:ext cx="3263900" cy="1028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C67DB-58F0-DADE-D4AE-DCD39DE2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530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Wiele różnych wzorców relacji. Graf A-V-H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3098"/>
            <a:ext cx="5428892" cy="412968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Wymagania: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Konstrukcja graf A-V-H powinna wykorzystać zbiór wzorców np.: {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part of',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by’}. Taki zbiór nie tylko opisuje ”wpływ” ale również taksonomię, strukturę oraz zależność funkcjonalną.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Rozwiązanie: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Kazda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 relacji ma ten sam charakter.  Konstrukcja grafu A-V-H jest identyczna jak w przypadku jednego wzorca.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“ATF” jest “a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of”  “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Fuel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 w efekcie te zasoby mają wspólne ryzyka.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04134-2888-0055-1713-1F354C18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16</a:t>
            </a:fld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A0847-768A-6230-2784-6A863B71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5" y="1430056"/>
            <a:ext cx="6825965" cy="5021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FB335-3C73-ABAA-A5F3-26E50E3C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5764464"/>
            <a:ext cx="6170762" cy="1016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ACD3E4-F8CF-499A-3D75-B46CD74EDA3B}"/>
              </a:ext>
            </a:extLst>
          </p:cNvPr>
          <p:cNvSpPr/>
          <p:nvPr/>
        </p:nvSpPr>
        <p:spPr>
          <a:xfrm>
            <a:off x="7429789" y="4143208"/>
            <a:ext cx="391065" cy="372951"/>
          </a:xfrm>
          <a:prstGeom prst="rect">
            <a:avLst/>
          </a:prstGeom>
          <a:solidFill>
            <a:schemeClr val="accent1">
              <a:alpha val="4123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DB4C3-8BBB-AB51-E9C4-35F966BA3169}"/>
              </a:ext>
            </a:extLst>
          </p:cNvPr>
          <p:cNvSpPr/>
          <p:nvPr/>
        </p:nvSpPr>
        <p:spPr>
          <a:xfrm>
            <a:off x="6461590" y="5764464"/>
            <a:ext cx="391065" cy="372951"/>
          </a:xfrm>
          <a:prstGeom prst="rect">
            <a:avLst/>
          </a:prstGeom>
          <a:solidFill>
            <a:schemeClr val="accent1">
              <a:alpha val="4123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37557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Zastosowania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Modelowanie ryzyka w ekonomii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3097"/>
            <a:ext cx="5428892" cy="171652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Przykład: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Zastosowanie grafu A-V-H w modelowaniu procesów ekonomicznych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Na podstawie sytuacji ekonomicznej skonstruowano model propagacji ryzyka zawartego w opisie tej sytuacji.  Wykorzystano jeden wzorzec relacji “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direct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impact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on”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75F0-DF0F-EBD8-FD35-516EE244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083" y="294467"/>
            <a:ext cx="3842917" cy="2188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FF421-BEC6-D5C9-BABD-29E50BBC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67" y="2617658"/>
            <a:ext cx="5790341" cy="3892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4F1A2-31E6-4D41-B398-B6712A8F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3" y="3767643"/>
            <a:ext cx="4943445" cy="1356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AC2E9-B6DB-D096-0A3A-70724E8D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43" y="5284915"/>
            <a:ext cx="4943442" cy="1356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60E28-3835-D1D2-DA84-99CE8C8E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171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4009845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Zastosowania</a:t>
            </a:r>
            <a:br>
              <a:rPr lang="pl-PL">
                <a:solidFill>
                  <a:schemeClr val="bg1"/>
                </a:solidFill>
              </a:rPr>
            </a:br>
            <a:endParaRPr lang="pl-PL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523"/>
            <a:ext cx="5428892" cy="233371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Przyklad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Zastosowanie grafu A-V-H w modelowaniu interakcji leków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Bazując na opisie działania wątroby i potencjalnego działania leku można wyznaczyć wpływ leku na różne obszary działania wątroby.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 opisu można wnioskować ze lek na wątrobę będzie oddziaływał na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firbynogen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55D31-51B1-129B-3B4B-DDBBB012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57" y="325480"/>
            <a:ext cx="4519073" cy="273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E1E90-02BC-7EC5-EA13-8D712DE4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20" y="3260543"/>
            <a:ext cx="5993363" cy="320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E4387-B37D-A1AA-88EC-F2E5CD22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" y="5241800"/>
            <a:ext cx="8077801" cy="10309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EA28F-57DC-7A28-9E24-8A83B936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9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Podsumowanie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19</a:t>
            </a:fld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D302B-B91A-70F9-1680-E8780C4EEFB3}"/>
              </a:ext>
            </a:extLst>
          </p:cNvPr>
          <p:cNvSpPr txBox="1"/>
          <p:nvPr/>
        </p:nvSpPr>
        <p:spPr>
          <a:xfrm>
            <a:off x="125859" y="2644139"/>
            <a:ext cx="57902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Pytanie 1: </a:t>
            </a:r>
            <a:r>
              <a:rPr lang="pl-PL" dirty="0"/>
              <a:t>Czy można graf Z-P-Z zbudować w oparciu o opisy zdarzeń i / lub samej </a:t>
            </a:r>
            <a:r>
              <a:rPr lang="pl-PL" dirty="0" err="1"/>
              <a:t>intrastruktury</a:t>
            </a:r>
            <a:r>
              <a:rPr lang="pl-PL" dirty="0"/>
              <a:t> tj. czy z takiego opisu możemy </a:t>
            </a:r>
            <a:r>
              <a:rPr lang="pl-PL" dirty="0" err="1"/>
              <a:t>wyznaczyc</a:t>
            </a:r>
            <a:r>
              <a:rPr lang="pl-PL" dirty="0"/>
              <a:t> trójkę semantyczną zasób-podatność-zagrożenie  i zbiorczo </a:t>
            </a:r>
            <a:r>
              <a:rPr lang="pl-PL" dirty="0" err="1"/>
              <a:t>zestawic</a:t>
            </a:r>
            <a:r>
              <a:rPr lang="pl-PL" dirty="0"/>
              <a:t> to w postaci grafu?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b="1" u="sng" dirty="0"/>
              <a:t>Pytanie 2: </a:t>
            </a:r>
            <a:r>
              <a:rPr lang="pl-PL" dirty="0"/>
              <a:t>Jak </a:t>
            </a:r>
            <a:r>
              <a:rPr lang="pl-PL" dirty="0" err="1"/>
              <a:t>skonstruowac</a:t>
            </a:r>
            <a:r>
              <a:rPr lang="pl-PL" dirty="0"/>
              <a:t> taki graf w przypadku kiedy nie mamy dostatecznej ilości danych aby wytrenować dedykowany klasyfikator?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5C1AC-3A2A-0BA4-3671-B5A07EBB700A}"/>
              </a:ext>
            </a:extLst>
          </p:cNvPr>
          <p:cNvSpPr txBox="1"/>
          <p:nvPr/>
        </p:nvSpPr>
        <p:spPr>
          <a:xfrm>
            <a:off x="5872702" y="2644139"/>
            <a:ext cx="5951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Tak można skonstruwać graf Z-P-Z bezpośrednio z tekstu </a:t>
            </a:r>
            <a:r>
              <a:rPr lang="en-GB" dirty="0"/>
              <a:t>p</a:t>
            </a:r>
            <a:r>
              <a:rPr lang="en-PL" dirty="0"/>
              <a:t>omijając krok wyznaczania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PL" dirty="0"/>
              <a:t>walidacji samej trójki samantycznej Zasób-Podatność-Zagrożenie. Konstrukacja grafu jest w czasie wielomianowym w funkcji liczby zdań w badanym tekscie.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F1598-65FC-A9EE-BE63-4DA468C312F6}"/>
              </a:ext>
            </a:extLst>
          </p:cNvPr>
          <p:cNvSpPr txBox="1"/>
          <p:nvPr/>
        </p:nvSpPr>
        <p:spPr>
          <a:xfrm>
            <a:off x="5829300" y="5103674"/>
            <a:ext cx="595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Konstrukcja grafu Z-P-Z wykorzystuje istniejące  głębokie modele językowe dla problemów RTE i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Classification</a:t>
            </a:r>
            <a:r>
              <a:rPr lang="pl-PL" dirty="0"/>
              <a:t> (TC).</a:t>
            </a:r>
          </a:p>
          <a:p>
            <a:r>
              <a:rPr lang="pl-PL" dirty="0"/>
              <a:t>Walidacja wykorzystuje inżynierię podpowiedzi dla modeli generatywnych.  Graf Z-P-Z został skonstruowany w sposób ogólny, bez użycia dedykowanych zbiorów trenujących i walidujących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1269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Cel badań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/>
          </a:bodyPr>
          <a:lstStyle/>
          <a:p>
            <a:r>
              <a:rPr lang="pl-PL" sz="1800" dirty="0"/>
              <a:t>W oparciu o dane opisowe, konstrukcja dedykowanej sieciowej reprezentacji propagacji zagrożenia w systemie. Graf Zasób-Podatność-Zagrożenie</a:t>
            </a:r>
          </a:p>
          <a:p>
            <a:r>
              <a:rPr lang="pl-PL" sz="1800" dirty="0"/>
              <a:t>Ze względu na ograniczenia w dostępności dedykowanych zbiorów trenujących, zaproponowanie metody, która wykorzysta istniejące, ogólne klasyfikatory w wykrywaniu relacji ryzyka.</a:t>
            </a:r>
          </a:p>
          <a:p>
            <a:r>
              <a:rPr lang="pl-PL" sz="1800" dirty="0"/>
              <a:t>Ze względy na ograniczone i trudnodostępne zasoby opisowe metoda wykorzysta istniejące modele językowe i nie powinna opierać się budowaniu dedykowanego modelu np.: </a:t>
            </a:r>
            <a:r>
              <a:rPr lang="pl-PL" sz="1800" dirty="0" err="1"/>
              <a:t>riskChatGPT</a:t>
            </a:r>
            <a:r>
              <a:rPr lang="pl-PL" sz="1800" dirty="0"/>
              <a:t>.</a:t>
            </a:r>
          </a:p>
          <a:p>
            <a:r>
              <a:rPr lang="pl-PL" sz="1800" dirty="0"/>
              <a:t>Zaproponowanie metody, która umożliwi walidację uzyskanego modelu ryzyka poprzez bezpośrednie wskazanie fragmentów opisów, które potwierdzają wystąpienie relacji w badanych tekście.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968D-3A85-90A9-0DB6-6089F15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4967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760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27808-DE01-AB50-7BE6-9EA52692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PL">
                <a:solidFill>
                  <a:schemeClr val="bg1"/>
                </a:solidFill>
              </a:rPr>
              <a:t>Graf Zasób – Podatność - Zagrożenie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E281-73EB-4628-C161-80A8F182A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32" y="2221422"/>
            <a:ext cx="7028632" cy="2281997"/>
          </a:xfrm>
        </p:spPr>
        <p:txBody>
          <a:bodyPr anchor="ctr">
            <a:normAutofit lnSpcReduction="10000"/>
          </a:bodyPr>
          <a:lstStyle/>
          <a:p>
            <a:r>
              <a:rPr lang="pl-PL" sz="2200" dirty="0"/>
              <a:t>Struktura zaproponowana przez zespół prof. Walczaka w oparciu o trójkę semantyczną Z-P-Z.</a:t>
            </a:r>
          </a:p>
          <a:p>
            <a:r>
              <a:rPr lang="pl-PL" sz="2200" dirty="0"/>
              <a:t>Grafowy model obiektu lub infrastruktury pozwalający na sieciową analizę wpływu ryzyka na element infrastruktury krytycznej poprzez ich podatność </a:t>
            </a:r>
          </a:p>
          <a:p>
            <a:r>
              <a:rPr lang="pl-PL" sz="2200" dirty="0"/>
              <a:t>Graf budowany jest ręcznie w oparciu o wiedzę i analizę ekspercką</a:t>
            </a:r>
          </a:p>
        </p:txBody>
      </p:sp>
      <p:pic>
        <p:nvPicPr>
          <p:cNvPr id="5" name="Obraz 1">
            <a:extLst>
              <a:ext uri="{FF2B5EF4-FFF2-40B4-BE49-F238E27FC236}">
                <a16:creationId xmlns:a16="http://schemas.microsoft.com/office/drawing/2014/main" id="{D9780D6C-E00F-5B5B-EB81-6B2FFD741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229971"/>
            <a:ext cx="3489954" cy="3007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9C731-A9A0-BEA0-4FD8-CBA27C78E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0" y="5354882"/>
            <a:ext cx="5289550" cy="95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6F850-90ED-DF6E-43D6-1B074BC3CDBD}"/>
              </a:ext>
            </a:extLst>
          </p:cNvPr>
          <p:cNvSpPr txBox="1"/>
          <p:nvPr/>
        </p:nvSpPr>
        <p:spPr>
          <a:xfrm>
            <a:off x="5825619" y="4503419"/>
            <a:ext cx="5790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Pytanie 1: </a:t>
            </a:r>
            <a:r>
              <a:rPr lang="pl-PL" dirty="0"/>
              <a:t>Czy można taki graf zbudować w oparciu o opisy zdarzeń i / lub samej infrastruktury tj. czy z takiego opisu możemy wyznaczyć trójkę semantyczną zasób-podatność-zagrożenie  i zbiorczo zestawić to w postaci grafu Z-P-Z?</a:t>
            </a:r>
          </a:p>
          <a:p>
            <a:r>
              <a:rPr lang="pl-PL" b="1" u="sng" dirty="0"/>
              <a:t>Pytanie 2: </a:t>
            </a:r>
            <a:r>
              <a:rPr lang="pl-PL" dirty="0"/>
              <a:t>Jak skonstruować taki graf w przypadku kiedy nie mamy dostatecznej ilości danych aby wytrenować dedykowany klasyfikator?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742FB-EF86-EB7C-776D-7AB6A0C4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742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Tekstowe repozytoria związane z analizą bezpieczeństwa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968D-3A85-90A9-0DB6-6089F15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22</a:t>
            </a:fld>
            <a:endParaRPr lang="pl-PL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474BB7-FF00-49C1-08F0-31A0CB4C2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 lnSpcReduction="10000"/>
          </a:bodyPr>
          <a:lstStyle/>
          <a:p>
            <a:r>
              <a:rPr lang="pl-PL" sz="1800" dirty="0"/>
              <a:t>Formalne wymagania dot. zbierania dokumentacji wypadków, anomalii  i </a:t>
            </a:r>
            <a:r>
              <a:rPr lang="pl-PL" sz="1800" dirty="0" err="1"/>
              <a:t>tzw</a:t>
            </a:r>
            <a:r>
              <a:rPr lang="pl-PL" sz="1800" dirty="0"/>
              <a:t> „</a:t>
            </a:r>
            <a:r>
              <a:rPr lang="pl-PL" sz="1800" dirty="0" err="1"/>
              <a:t>near</a:t>
            </a:r>
            <a:r>
              <a:rPr lang="pl-PL" sz="1800" dirty="0"/>
              <a:t>-miss” oraz aktywnego zapobiegania wypadkom przemysłowym. </a:t>
            </a:r>
            <a:r>
              <a:rPr lang="pl-PL" sz="1800" dirty="0" err="1"/>
              <a:t>Seveso</a:t>
            </a:r>
            <a:r>
              <a:rPr lang="pl-PL" sz="1800" dirty="0"/>
              <a:t> I/II/III:</a:t>
            </a:r>
          </a:p>
          <a:p>
            <a:pPr marL="0" indent="0">
              <a:buNone/>
            </a:pP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 „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All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  <a:hlinkClick r:id="rId2" tooltip="Member state of the European Un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 countries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are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obliged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adopt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measures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national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company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level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prevent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major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accidents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ensure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appropriate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preparedness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response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should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such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accidents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nevertheless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happen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.”</a:t>
            </a:r>
          </a:p>
          <a:p>
            <a:r>
              <a:rPr lang="pl-PL" sz="1800" dirty="0"/>
              <a:t>Utworzone zostały repozytoria, </a:t>
            </a:r>
            <a:r>
              <a:rPr lang="pl-PL" sz="1800" dirty="0" err="1"/>
              <a:t>Safety</a:t>
            </a:r>
            <a:r>
              <a:rPr lang="pl-PL" sz="1800" dirty="0"/>
              <a:t> Management Systems (SMS),  są one jednak albo zupełnie tekstowe albo są częściowo usystematyzowane w oparciu o pola opisowe np.:  “</a:t>
            </a:r>
            <a:r>
              <a:rPr lang="pl-PL" sz="1800" dirty="0" err="1"/>
              <a:t>okolicznosci</a:t>
            </a:r>
            <a:r>
              <a:rPr lang="pl-PL" sz="1800" dirty="0"/>
              <a:t> zdarzenia”. </a:t>
            </a:r>
            <a:r>
              <a:rPr lang="pl-PL" sz="1800" dirty="0" err="1"/>
              <a:t>Przyklady</a:t>
            </a:r>
            <a:r>
              <a:rPr lang="pl-PL" sz="1800" dirty="0"/>
              <a:t> repozytoriów:</a:t>
            </a:r>
          </a:p>
          <a:p>
            <a:pPr lvl="1"/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Major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Accident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Reporting System (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eMARS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System 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ARIA (Analysis,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Information on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Accidents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utrzymywany przez the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Bureau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Analysis of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Industrial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Pollutions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 Francji</a:t>
            </a:r>
          </a:p>
          <a:p>
            <a:pPr lvl="1"/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Zema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baza danych wypadków i zdarzeń w Niemczech</a:t>
            </a:r>
          </a:p>
          <a:p>
            <a:pPr lvl="1"/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Systemy utrzymywane są w językach narodowych oraz w angielskim.</a:t>
            </a:r>
            <a:endParaRPr lang="pl-PL" sz="1400" dirty="0"/>
          </a:p>
          <a:p>
            <a:r>
              <a:rPr lang="pl-PL" sz="1800" dirty="0"/>
              <a:t>Dodatkowo analizy bezpieczeństwa prowadzone są w oddzielnych zespołach eksperckich a efekty analizy zawarte </a:t>
            </a:r>
            <a:r>
              <a:rPr lang="pl-PL" sz="1800" dirty="0" err="1"/>
              <a:t>sa</a:t>
            </a:r>
            <a:r>
              <a:rPr lang="pl-PL" sz="1800" dirty="0"/>
              <a:t> w oddzielnych dokumentach np.: HAZOP lub FMEA, których zbiorcza analiza jest przez to utrudniona.</a:t>
            </a:r>
          </a:p>
          <a:p>
            <a:r>
              <a:rPr lang="pl-PL" sz="1800" dirty="0"/>
              <a:t>Jako, że analiza zagrożenia prowadzona jest przez ludzi, istotnym czynnikiem jest problem subiektywnej percepcji ryzyka.</a:t>
            </a:r>
          </a:p>
        </p:txBody>
      </p:sp>
    </p:spTree>
    <p:extLst>
      <p:ext uri="{BB962C8B-B14F-4D97-AF65-F5344CB8AC3E}">
        <p14:creationId xmlns:p14="http://schemas.microsoft.com/office/powerpoint/2010/main" val="3031926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Aktualne podejścia w modelowaniu ryzyka  na podstawie zebranych analiz bezpieczeństwa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AB1C2-71BE-02B7-D7AA-2EC1D9D0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84" y="2645306"/>
            <a:ext cx="3547973" cy="269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8CCC5-459E-DC61-8B00-8088ED61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15" y="3858284"/>
            <a:ext cx="3238820" cy="284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4B6C-DCB0-43D9-7373-B1480E56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63" y="3429000"/>
            <a:ext cx="3696419" cy="563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9572F-3079-F229-2FCB-47A4B3AD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1" y="4319861"/>
            <a:ext cx="3825191" cy="219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67EC0-7481-2D1D-D70C-CA6D64431130}"/>
              </a:ext>
            </a:extLst>
          </p:cNvPr>
          <p:cNvSpPr txBox="1"/>
          <p:nvPr/>
        </p:nvSpPr>
        <p:spPr>
          <a:xfrm>
            <a:off x="787005" y="2538139"/>
            <a:ext cx="373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Wnioskowanie na podstawie ontologii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67C8F-C3FC-FBF3-C648-8877CA27B4D5}"/>
              </a:ext>
            </a:extLst>
          </p:cNvPr>
          <p:cNvSpPr txBox="1"/>
          <p:nvPr/>
        </p:nvSpPr>
        <p:spPr>
          <a:xfrm>
            <a:off x="6880129" y="2222525"/>
            <a:ext cx="40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Reprezentacja sieciowa ryzyka w systemie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AED49-94CD-5AAD-1978-A0C9F960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377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Ukryte relacje w tekstach.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 lnSpcReduction="10000"/>
          </a:bodyPr>
          <a:lstStyle/>
          <a:p>
            <a:r>
              <a:rPr lang="pl-PL" dirty="0"/>
              <a:t>Relacja prosta: </a:t>
            </a:r>
          </a:p>
          <a:p>
            <a:pPr marL="0" indent="0">
              <a:buNone/>
            </a:pPr>
            <a:r>
              <a:rPr lang="en-GB" dirty="0"/>
              <a:t>	Steve Jobs developed the first </a:t>
            </a:r>
            <a:r>
              <a:rPr lang="en-GB" dirty="0" err="1"/>
              <a:t>IPhone</a:t>
            </a:r>
            <a:r>
              <a:rPr lang="en-GB" dirty="0"/>
              <a:t> in 2007</a:t>
            </a:r>
          </a:p>
          <a:p>
            <a:endParaRPr lang="en-GB" dirty="0"/>
          </a:p>
          <a:p>
            <a:r>
              <a:rPr lang="en-GB" dirty="0" err="1"/>
              <a:t>Relacja</a:t>
            </a:r>
            <a:r>
              <a:rPr lang="en-GB" dirty="0"/>
              <a:t> </a:t>
            </a:r>
            <a:r>
              <a:rPr lang="en-GB" dirty="0" err="1"/>
              <a:t>złożona</a:t>
            </a:r>
            <a:r>
              <a:rPr lang="en-GB" dirty="0"/>
              <a:t>:	</a:t>
            </a:r>
          </a:p>
          <a:p>
            <a:pPr marL="0" indent="0">
              <a:buNone/>
            </a:pPr>
            <a:r>
              <a:rPr lang="en-GB" dirty="0"/>
              <a:t> “An airplane uses engines for flying. ATF is a type of aviation fuel designed for use in aircraft powered gas-turbine engines. If these supercooled droplets collide with a surface they can freeze and may result in blocked fuel inlet pipes.</a:t>
            </a:r>
          </a:p>
          <a:p>
            <a:pPr marL="0" indent="0">
              <a:buNone/>
            </a:pPr>
            <a:endParaRPr lang="en-GB" dirty="0"/>
          </a:p>
          <a:p>
            <a:endParaRPr lang="pl-P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968D-3A85-90A9-0DB6-6089F15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78060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przekształcenie</a:t>
            </a:r>
            <a:r>
              <a:rPr lang="en-US" sz="5400">
                <a:solidFill>
                  <a:schemeClr val="bg1"/>
                </a:solidFill>
              </a:rPr>
              <a:t> do </a:t>
            </a:r>
            <a:r>
              <a:rPr lang="en-US" sz="5400" err="1">
                <a:solidFill>
                  <a:schemeClr val="bg1"/>
                </a:solidFill>
              </a:rPr>
              <a:t>grafu</a:t>
            </a:r>
            <a:r>
              <a:rPr lang="en-US" sz="5400">
                <a:solidFill>
                  <a:schemeClr val="bg1"/>
                </a:solidFill>
              </a:rPr>
              <a:t> A-V-H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4A8B3-69E6-2523-6AD2-1BE40906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696" y="2539882"/>
            <a:ext cx="3945304" cy="34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B3802-FFBC-4A68-8F80-D5D3C2376447}"/>
              </a:ext>
            </a:extLst>
          </p:cNvPr>
          <p:cNvSpPr txBox="1"/>
          <p:nvPr/>
        </p:nvSpPr>
        <p:spPr>
          <a:xfrm>
            <a:off x="214821" y="2429301"/>
            <a:ext cx="8166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 err="1"/>
              <a:t>Asset</a:t>
            </a:r>
            <a:r>
              <a:rPr lang="pl-PL" b="1" u="sng" dirty="0"/>
              <a:t> (Zasób)</a:t>
            </a:r>
            <a:r>
              <a:rPr lang="pl-PL" dirty="0"/>
              <a:t> – to jest obiekt lub jego część, która jest przedmiotem analizy np.:</a:t>
            </a:r>
          </a:p>
          <a:p>
            <a:r>
              <a:rPr lang="pl-PL" dirty="0"/>
              <a:t>	           specyficzna instalacja i jej składowe. </a:t>
            </a:r>
          </a:p>
          <a:p>
            <a:endParaRPr lang="pl-PL" dirty="0"/>
          </a:p>
          <a:p>
            <a:r>
              <a:rPr lang="pl-PL" dirty="0"/>
              <a:t>Wszystkie węzły w grafie IRG z definicji są Zasobami, jeżeli nie zostaną do nich dołączone Podatności i Zagrożenia to takie Zasoby nie będą tworzyć trójki Z-P-Z.</a:t>
            </a:r>
          </a:p>
          <a:p>
            <a:endParaRPr lang="pl-PL" dirty="0"/>
          </a:p>
          <a:p>
            <a:r>
              <a:rPr lang="pl-PL" b="1" u="sng" dirty="0" err="1"/>
              <a:t>Vulnerability</a:t>
            </a:r>
            <a:r>
              <a:rPr lang="pl-PL" b="1" u="sng" dirty="0"/>
              <a:t> (Podatność) </a:t>
            </a:r>
            <a:r>
              <a:rPr lang="pl-PL" dirty="0"/>
              <a:t>– to jest inny obiekt lub jego część które oddziałuje na</a:t>
            </a:r>
          </a:p>
          <a:p>
            <a:r>
              <a:rPr lang="pl-PL" dirty="0"/>
              <a:t>                            Zasób w taki sposób, że pod wpływem czynnika zewnętrznego </a:t>
            </a:r>
          </a:p>
          <a:p>
            <a:r>
              <a:rPr lang="pl-PL" dirty="0"/>
              <a:t>	           Zasób traci możliwość prawidłowego </a:t>
            </a:r>
            <a:r>
              <a:rPr lang="pl-PL" dirty="0" err="1"/>
              <a:t>dzialania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Zasób </a:t>
            </a:r>
            <a:r>
              <a:rPr lang="pl-PL" dirty="0" err="1"/>
              <a:t>bedzie</a:t>
            </a:r>
            <a:r>
              <a:rPr lang="pl-PL" dirty="0"/>
              <a:t> miał Podatność kiedy będzie ona sąsiadem Zasobu w grafie IRG.</a:t>
            </a:r>
          </a:p>
          <a:p>
            <a:endParaRPr lang="pl-PL" dirty="0"/>
          </a:p>
          <a:p>
            <a:r>
              <a:rPr lang="pl-PL" b="1" u="sng" dirty="0"/>
              <a:t>Hazard(Zagrożenie) </a:t>
            </a:r>
            <a:r>
              <a:rPr lang="pl-PL" dirty="0"/>
              <a:t>– to jest inne zjawisko, obiekt, lub jego część, która poprzez 		    podatność wpływa na Zasób.</a:t>
            </a:r>
          </a:p>
          <a:p>
            <a:endParaRPr lang="pl-PL" dirty="0"/>
          </a:p>
          <a:p>
            <a:r>
              <a:rPr lang="pl-PL" dirty="0"/>
              <a:t>Zagrożeniami będą te węzły w grafie IRG, z których osiągalne są węzły Podatności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8B7F-6390-24F2-DA97-9DBA18B5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01665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9504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Ramka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Semantyczna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4181D-928F-4DD7-985D-CEE7203B21BE}"/>
              </a:ext>
            </a:extLst>
          </p:cNvPr>
          <p:cNvSpPr txBox="1"/>
          <p:nvPr/>
        </p:nvSpPr>
        <p:spPr>
          <a:xfrm>
            <a:off x="7236662" y="2429301"/>
            <a:ext cx="4799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 dirty="0"/>
              <a:t>Przykład:</a:t>
            </a:r>
          </a:p>
          <a:p>
            <a:r>
              <a:rPr lang="en-PL" dirty="0"/>
              <a:t>”</a:t>
            </a:r>
            <a:r>
              <a:rPr lang="en-GB" b="0" i="0" dirty="0">
                <a:effectLst/>
                <a:latin typeface="Times New Roman" panose="02020603050405020304" pitchFamily="18" charset="0"/>
              </a:rPr>
              <a:t> A water landing of a jetliner that lost both engines due to hitting birds became</a:t>
            </a:r>
            <a:br>
              <a:rPr lang="en-GB" dirty="0"/>
            </a:br>
            <a:r>
              <a:rPr lang="en-GB" b="0" i="0" dirty="0">
                <a:effectLst/>
                <a:latin typeface="Times New Roman" panose="02020603050405020304" pitchFamily="18" charset="0"/>
              </a:rPr>
              <a:t>known as the Miracle on the Hudson River</a:t>
            </a:r>
            <a:r>
              <a:rPr lang="en-PL" b="0" i="0" dirty="0">
                <a:effectLst/>
                <a:latin typeface="Times New Roman" panose="02020603050405020304" pitchFamily="18" charset="0"/>
              </a:rPr>
              <a:t>”</a:t>
            </a:r>
            <a:endParaRPr lang="en-P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F931A-CCBB-7D75-F87E-51F855DF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26</a:t>
            </a:fld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AF9323-0802-E4C7-917C-6E4A9C237CD3}"/>
              </a:ext>
            </a:extLst>
          </p:cNvPr>
          <p:cNvSpPr txBox="1"/>
          <p:nvPr/>
        </p:nvSpPr>
        <p:spPr>
          <a:xfrm>
            <a:off x="250962" y="2429301"/>
            <a:ext cx="63044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 dirty="0"/>
              <a:t>Zasada składalności Fregego (ang. </a:t>
            </a:r>
            <a:r>
              <a:rPr lang="en-GB" b="1" u="sng" dirty="0"/>
              <a:t>C</a:t>
            </a:r>
            <a:r>
              <a:rPr lang="en-PL" b="1" u="sng" dirty="0"/>
              <a:t>ompostitionalty Principle):</a:t>
            </a:r>
          </a:p>
          <a:p>
            <a:r>
              <a:rPr lang="en-PL" dirty="0"/>
              <a:t>Wielość poprawnie gramatycznych wypowiedzi tak naprawdę składa sie ograniczonej liczby znaczeń jakie są komunikowane oraz znaczenie wypowiedzi, zdania, można określić ze znaczeń jego elementów składowych.</a:t>
            </a:r>
          </a:p>
          <a:p>
            <a:r>
              <a:rPr lang="pl-PL" b="1" u="sng" dirty="0"/>
              <a:t>Ramka Semantyczna</a:t>
            </a:r>
          </a:p>
          <a:p>
            <a:r>
              <a:rPr lang="pl-PL" dirty="0"/>
              <a:t>Ramka semantyczna jest elementem grupującym elementy zdania wyrażające ten sam koncept semantyczny wokół tego konceptu definiowane jest znaczenie </a:t>
            </a:r>
          </a:p>
          <a:p>
            <a:r>
              <a:rPr lang="pl-PL" b="1" u="sng" dirty="0"/>
              <a:t>Hipoteza </a:t>
            </a:r>
            <a:r>
              <a:rPr lang="pl-PL" b="1" u="sng" dirty="0" err="1"/>
              <a:t>Fillmora</a:t>
            </a:r>
            <a:endParaRPr lang="pl-PL" b="1" u="sng" dirty="0"/>
          </a:p>
          <a:p>
            <a:r>
              <a:rPr lang="pl-PL" dirty="0"/>
              <a:t>Takie koncepty można </a:t>
            </a:r>
            <a:r>
              <a:rPr lang="pl-PL" dirty="0" err="1"/>
              <a:t>pokatalogowac</a:t>
            </a:r>
            <a:r>
              <a:rPr lang="pl-PL" dirty="0"/>
              <a:t>: </a:t>
            </a:r>
            <a:r>
              <a:rPr lang="pl-PL" dirty="0" err="1"/>
              <a:t>FrameNet</a:t>
            </a:r>
            <a:r>
              <a:rPr lang="pl-PL" dirty="0"/>
              <a:t> i w ramach wypowiedzi, zdania, rozpoznawać.</a:t>
            </a:r>
          </a:p>
          <a:p>
            <a:r>
              <a:rPr lang="pl-PL" b="1" u="sng" dirty="0"/>
              <a:t>Konsekwencja</a:t>
            </a:r>
          </a:p>
          <a:p>
            <a:r>
              <a:rPr lang="pl-PL" dirty="0"/>
              <a:t>Podstawowe relacje semantyczne są zakodowane w ramach ramek. Relacje złożone możemy składać z relacji podstawowych.</a:t>
            </a:r>
          </a:p>
          <a:p>
            <a:endParaRPr lang="en-PL" dirty="0"/>
          </a:p>
          <a:p>
            <a:endParaRPr lang="en-PL" dirty="0"/>
          </a:p>
          <a:p>
            <a:endParaRPr lang="en-PL" dirty="0"/>
          </a:p>
          <a:p>
            <a:endParaRPr lang="en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811E0B-82AB-C475-9636-319E2A68D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31" y="3512829"/>
            <a:ext cx="5491612" cy="296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7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Ramka semantyczna a kontekst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33014"/>
            <a:ext cx="5821680" cy="412968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Ramka Semantyczna (ang.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Semantic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“Case for Case”, Charles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Fillmore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1968)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Ramka semantyczna jest podstawową jednostką semantyczną. Ramka semantyczna opisuje jedno zdarzenie wraz z elementami z nim skojarzonymi np.: czynność kupna zawiera elementy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Elements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Kupujący, sprzedający, przedmiot transakcji, kwota.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Każde zdanie składa się ze struktury ramek. Każda opisuje pojedyncze zdarzenie wraz z jego elementami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Semantic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(SRL) – jest procesem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rozkladu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zdania na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jego ramek.  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310E43-2E15-AB86-B8C0-B510C434A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68632"/>
              </p:ext>
            </p:extLst>
          </p:nvPr>
        </p:nvGraphicFramePr>
        <p:xfrm>
          <a:off x="5935980" y="2233014"/>
          <a:ext cx="5989320" cy="436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660">
                  <a:extLst>
                    <a:ext uri="{9D8B030D-6E8A-4147-A177-3AD203B41FA5}">
                      <a16:colId xmlns:a16="http://schemas.microsoft.com/office/drawing/2014/main" val="2119650737"/>
                    </a:ext>
                  </a:extLst>
                </a:gridCol>
                <a:gridCol w="2994660">
                  <a:extLst>
                    <a:ext uri="{9D8B030D-6E8A-4147-A177-3AD203B41FA5}">
                      <a16:colId xmlns:a16="http://schemas.microsoft.com/office/drawing/2014/main" val="2755855532"/>
                    </a:ext>
                  </a:extLst>
                </a:gridCol>
              </a:tblGrid>
              <a:tr h="520190">
                <a:tc>
                  <a:txBody>
                    <a:bodyPr/>
                    <a:lstStyle/>
                    <a:p>
                      <a:r>
                        <a:rPr lang="en-PL"/>
                        <a:t>Podejscie kontekstowe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Podejscie Ramkowe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PL"/>
                        <a:t>Znaczenie słów zależy od kontekstu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Znaczenie słów zależy od ramki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2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/>
                        <a:t>Kontekst może mieć różną długość :  skonczona ilość znaków, lub zdań. To jest okno znaków, słów lub zdań o ustalonej szerokości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Ramka jest niepodzielną jednostką semantyczną. Nigdy nie wychodzi poza zdanie. </a:t>
                      </a:r>
                    </a:p>
                    <a:p>
                      <a:r>
                        <a:rPr lang="en-PL"/>
                        <a:t>W sensie ilości znaków, zakres ramki jest różny.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8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/>
                        <a:t>Ustalony kontekst może pomijać istotnie aspekty semantyczne lub gramatyczne np.: dzielić zdania złożone.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Ramka jest niepodzielna </a:t>
                      </a:r>
                      <a:r>
                        <a:rPr lang="en-GB" err="1"/>
                        <a:t>i</a:t>
                      </a:r>
                      <a:r>
                        <a:rPr lang="en-GB"/>
                        <a:t> w </a:t>
                      </a:r>
                      <a:r>
                        <a:rPr lang="en-GB" err="1"/>
                        <a:t>sensie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semantycznym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opisuje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jedno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zdarzenie</a:t>
                      </a:r>
                      <a:r>
                        <a:rPr lang="en-GB"/>
                        <a:t>.</a:t>
                      </a:r>
                      <a:endParaRPr lang="en-PL"/>
                    </a:p>
                    <a:p>
                      <a:r>
                        <a:rPr lang="en-PL"/>
                        <a:t>Ramka może zostać zdekomponowana w całości na elementy skladowe.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3737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B695F-5970-9AC8-853B-952592D6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090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relacja</a:t>
            </a:r>
            <a:r>
              <a:rPr lang="en-US" sz="5400">
                <a:solidFill>
                  <a:schemeClr val="bg1"/>
                </a:solidFill>
              </a:rPr>
              <a:t> “entailment”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155595" y="2429301"/>
            <a:ext cx="69969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Występuje</a:t>
            </a:r>
            <a:r>
              <a:rPr lang="pl-PL" dirty="0"/>
              <a:t> jako </a:t>
            </a:r>
            <a:r>
              <a:rPr lang="pl-PL" dirty="0" err="1"/>
              <a:t>Recognizing</a:t>
            </a:r>
            <a:r>
              <a:rPr lang="pl-PL" dirty="0"/>
              <a:t> </a:t>
            </a:r>
            <a:r>
              <a:rPr lang="pl-PL" dirty="0" err="1"/>
              <a:t>Textual</a:t>
            </a:r>
            <a:r>
              <a:rPr lang="pl-PL" dirty="0"/>
              <a:t> </a:t>
            </a:r>
            <a:r>
              <a:rPr lang="pl-PL" dirty="0" err="1"/>
              <a:t>Entailment</a:t>
            </a:r>
            <a:r>
              <a:rPr lang="pl-PL" dirty="0"/>
              <a:t> (RTE), Natural Language </a:t>
            </a:r>
            <a:r>
              <a:rPr lang="pl-PL" dirty="0" err="1"/>
              <a:t>Inference</a:t>
            </a:r>
            <a:r>
              <a:rPr lang="pl-PL" dirty="0"/>
              <a:t> (NLI). </a:t>
            </a:r>
          </a:p>
          <a:p>
            <a:r>
              <a:rPr lang="pl-PL" dirty="0"/>
              <a:t>Oznacza taką, relację miedzy jednym tekstem tj. przesłanką (ang. </a:t>
            </a:r>
            <a:r>
              <a:rPr lang="pl-PL" dirty="0" err="1"/>
              <a:t>premise</a:t>
            </a:r>
            <a:r>
              <a:rPr lang="pl-PL" dirty="0"/>
              <a:t>) a drugim tj. hipotezą (ang. </a:t>
            </a:r>
            <a:r>
              <a:rPr lang="pl-PL" dirty="0" err="1"/>
              <a:t>hypothesis</a:t>
            </a:r>
            <a:r>
              <a:rPr lang="pl-PL" dirty="0"/>
              <a:t>), która istnieje wtedy kiedy,  jednocześnie oba teksty są prawdziwe i ze sobą </a:t>
            </a:r>
            <a:r>
              <a:rPr lang="pl-PL" b="1" u="sng" dirty="0"/>
              <a:t>semantycznie</a:t>
            </a:r>
            <a:r>
              <a:rPr lang="pl-PL" dirty="0"/>
              <a:t> powiązanie. W ramach relacji mamy trzy przypadki  np.: </a:t>
            </a:r>
          </a:p>
          <a:p>
            <a:r>
              <a:rPr lang="pl-PL" dirty="0"/>
              <a:t>dla przesłanki „Samochód uderzył w drzewo i spłonął”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„</a:t>
            </a:r>
            <a:r>
              <a:rPr lang="pl-PL" dirty="0" err="1"/>
              <a:t>Entailment</a:t>
            </a:r>
            <a:r>
              <a:rPr lang="pl-PL" dirty="0"/>
              <a:t>” </a:t>
            </a:r>
          </a:p>
          <a:p>
            <a:r>
              <a:rPr lang="pl-PL" dirty="0"/>
              <a:t>       hipoteza: „Samochód został zniszczony”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Neutralne</a:t>
            </a:r>
          </a:p>
          <a:p>
            <a:r>
              <a:rPr lang="pl-PL" dirty="0"/>
              <a:t>       hipoteza: „Samochód był koloru niebieskiego”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Zaprzeczenie</a:t>
            </a:r>
          </a:p>
          <a:p>
            <a:r>
              <a:rPr lang="pl-PL" dirty="0"/>
              <a:t>       hipoteza: „Kierowca prawdopodobnie nie żyje” </a:t>
            </a:r>
          </a:p>
          <a:p>
            <a:endParaRPr lang="pl-PL" dirty="0"/>
          </a:p>
          <a:p>
            <a:r>
              <a:rPr lang="pl-PL" dirty="0"/>
              <a:t>”</a:t>
            </a:r>
            <a:r>
              <a:rPr lang="pl-PL" dirty="0" err="1"/>
              <a:t>Entailment</a:t>
            </a:r>
            <a:r>
              <a:rPr lang="pl-PL" dirty="0"/>
              <a:t>” nie jest stricte relacją logicznego wynikania a raczej relacją „</a:t>
            </a:r>
            <a:r>
              <a:rPr lang="pl-PL" b="1" u="sng" dirty="0"/>
              <a:t>parafrazy</a:t>
            </a:r>
            <a:r>
              <a:rPr lang="pl-PL" dirty="0"/>
              <a:t>”</a:t>
            </a:r>
          </a:p>
          <a:p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4181D-928F-4DD7-985D-CEE7203B21BE}"/>
              </a:ext>
            </a:extLst>
          </p:cNvPr>
          <p:cNvSpPr txBox="1"/>
          <p:nvPr/>
        </p:nvSpPr>
        <p:spPr>
          <a:xfrm>
            <a:off x="7236662" y="2429301"/>
            <a:ext cx="47997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 dirty="0"/>
              <a:t>Wykorzystanie:</a:t>
            </a:r>
          </a:p>
          <a:p>
            <a:r>
              <a:rPr lang="en-PL" dirty="0"/>
              <a:t>Rozpoznawanie relacji </a:t>
            </a:r>
            <a:r>
              <a:rPr lang="en-PL" u="sng" dirty="0"/>
              <a:t>w ramach ramki </a:t>
            </a:r>
            <a:r>
              <a:rPr lang="en-PL" dirty="0"/>
              <a:t>oparciu o wzorzec.</a:t>
            </a:r>
          </a:p>
          <a:p>
            <a:r>
              <a:rPr lang="en-PL" u="sng" dirty="0"/>
              <a:t>Wzorzec: </a:t>
            </a:r>
          </a:p>
          <a:p>
            <a:r>
              <a:rPr lang="en-PL" dirty="0"/>
              <a:t>podmiot - “has a direct impact on”-  dopełnienie.</a:t>
            </a:r>
          </a:p>
          <a:p>
            <a:r>
              <a:rPr lang="en-PL" u="sng" dirty="0"/>
              <a:t>Werbalizacja wzorca: </a:t>
            </a:r>
          </a:p>
          <a:p>
            <a:r>
              <a:rPr lang="en-PL" dirty="0"/>
              <a:t>podstawienie do wzorca słów w roli podmiotu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dopełnienia</a:t>
            </a:r>
            <a:r>
              <a:rPr lang="en-GB" dirty="0"/>
              <a:t> </a:t>
            </a:r>
            <a:r>
              <a:rPr lang="en-GB" dirty="0" err="1"/>
              <a:t>relacji</a:t>
            </a:r>
            <a:r>
              <a:rPr lang="en-GB" dirty="0"/>
              <a:t>.</a:t>
            </a:r>
            <a:endParaRPr lang="en-PL" dirty="0"/>
          </a:p>
          <a:p>
            <a:r>
              <a:rPr lang="en-PL" u="sng" dirty="0"/>
              <a:t>Przesłanka: </a:t>
            </a:r>
          </a:p>
          <a:p>
            <a:r>
              <a:rPr lang="en-PL" dirty="0"/>
              <a:t>“Airplane uses engines for flying”</a:t>
            </a:r>
          </a:p>
          <a:p>
            <a:r>
              <a:rPr lang="en-PL" u="sng" dirty="0"/>
              <a:t>Hipotezy:  </a:t>
            </a:r>
          </a:p>
          <a:p>
            <a:r>
              <a:rPr lang="en-PL" dirty="0"/>
              <a:t>“Engine has a direct impact on airplane”</a:t>
            </a:r>
          </a:p>
          <a:p>
            <a:r>
              <a:rPr lang="en-PL" dirty="0"/>
              <a:t>“Airplane has a direct impact on engine”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F931A-CCBB-7D75-F87E-51F855DF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27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Kontekst w badaniu relacji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5920741" cy="4129686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Semantyka słowa i relacji definiowana jest przez kontekst. ”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company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(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Firth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1957)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Semantyka słowa jest definiowana w ramach kontekstu, który może być definiowany jako okno słów o ustalonej szerokości (Word2Vec,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Mikolov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2013).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Kontekst (jedno lub kilku zdaniowy) może definiować również relacje. Aktualnie wykorzystywany jest model Transformer (Soares, 2019)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przypadku gdy kontekst jest jednozdaniowy, relacja może być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rozpozanawana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 oparciu o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rozklad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gramatyczny zdania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Yuanhe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Tian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681B2-5B00-27DD-5E9B-FE073D80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0" y="2206750"/>
            <a:ext cx="2730500" cy="170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05576-D27D-79BA-B382-4B768DAF5151}"/>
              </a:ext>
            </a:extLst>
          </p:cNvPr>
          <p:cNvSpPr txBox="1"/>
          <p:nvPr/>
        </p:nvSpPr>
        <p:spPr>
          <a:xfrm>
            <a:off x="8530934" y="3781795"/>
            <a:ext cx="334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Matching the Blanks, Soares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F429DE-BB32-29A4-7705-72E82A17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40" y="4400187"/>
            <a:ext cx="4390227" cy="1083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4325C6-5334-3174-B73C-65C1CC437BC5}"/>
              </a:ext>
            </a:extLst>
          </p:cNvPr>
          <p:cNvSpPr txBox="1"/>
          <p:nvPr/>
        </p:nvSpPr>
        <p:spPr>
          <a:xfrm>
            <a:off x="7804677" y="5460917"/>
            <a:ext cx="389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Dependency-driven Relation Extraction </a:t>
            </a:r>
          </a:p>
          <a:p>
            <a:r>
              <a:rPr lang="en-GB" sz="18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Yuanhe</a:t>
            </a:r>
            <a:r>
              <a:rPr lang="en-GB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Tian, 2021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44A7-91DC-CA66-C894-6CECB297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4324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Cel badań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/>
          </a:bodyPr>
          <a:lstStyle/>
          <a:p>
            <a:r>
              <a:rPr lang="pl-PL" sz="1800" dirty="0"/>
              <a:t>W oparciu o dane opisowe, konstrukcja dedykowanej sieciowej reprezentacji propagacji zagrożenia w systemie. Graf Zasób-Podatność-Zagrożenie</a:t>
            </a:r>
          </a:p>
          <a:p>
            <a:r>
              <a:rPr lang="pl-PL" sz="1800" dirty="0"/>
              <a:t>Ze względu na ograniczenia w dostępności dedykowanych zbiorów trenujących, zaproponowanie metody, która wykorzysta istniejące, ogólne klasyfikatory w wykrywaniu relacji ryzyka.</a:t>
            </a:r>
          </a:p>
          <a:p>
            <a:r>
              <a:rPr lang="pl-PL" sz="1800" dirty="0"/>
              <a:t>Ze względy na ograniczone i trudnodostępne zasoby opisowe metoda wykorzysta istniejące modele językowe i nie powinna opierać się budowaniu dedykowanego modelu np.: </a:t>
            </a:r>
            <a:r>
              <a:rPr lang="pl-PL" sz="1800" dirty="0" err="1"/>
              <a:t>riskChatGPT</a:t>
            </a:r>
            <a:r>
              <a:rPr lang="pl-PL" sz="1800" dirty="0"/>
              <a:t>.</a:t>
            </a:r>
          </a:p>
          <a:p>
            <a:r>
              <a:rPr lang="pl-PL" sz="1800" dirty="0"/>
              <a:t>Zaproponowanie metody, która umożliwi walidację uzyskanego modelu ryzyka poprzez bezpośrednie wskazanie fragmentów opisów, które potwierdzają wystąpienie relacji w badanych tekście.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968D-3A85-90A9-0DB6-6089F15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3669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badanie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w </a:t>
            </a:r>
            <a:r>
              <a:rPr lang="en-US" sz="5400" err="1">
                <a:solidFill>
                  <a:schemeClr val="bg1"/>
                </a:solidFill>
              </a:rPr>
              <a:t>grafie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A56C7-61BA-1BE8-CFBA-BE1E885F757A}"/>
              </a:ext>
            </a:extLst>
          </p:cNvPr>
          <p:cNvSpPr txBox="1"/>
          <p:nvPr/>
        </p:nvSpPr>
        <p:spPr>
          <a:xfrm>
            <a:off x="442823" y="2449063"/>
            <a:ext cx="672860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/>
              <a:t>Badanie ścieżek w grafie SFG opiera się dwóch przypadkach:</a:t>
            </a:r>
          </a:p>
          <a:p>
            <a:endParaRPr lang="pl-PL" sz="1400"/>
          </a:p>
          <a:p>
            <a:pPr marL="342900" indent="-342900">
              <a:buAutoNum type="arabicPeriod"/>
            </a:pPr>
            <a:r>
              <a:rPr lang="pl-PL" sz="1400"/>
              <a:t>Relacja zawarta w ramach jednej ramki.</a:t>
            </a:r>
          </a:p>
          <a:p>
            <a:r>
              <a:rPr lang="pl-PL" sz="1400"/>
              <a:t>       W tym przypadku sprawdzany jest ‚</a:t>
            </a:r>
            <a:r>
              <a:rPr lang="pl-PL" sz="1400" err="1"/>
              <a:t>entailment</a:t>
            </a:r>
            <a:r>
              <a:rPr lang="pl-PL" sz="1400"/>
              <a:t> wzorca  relacji</a:t>
            </a:r>
          </a:p>
          <a:p>
            <a:r>
              <a:rPr lang="pl-PL" sz="1400"/>
              <a:t>       relacji bezpośrednio w opisie ramki.  </a:t>
            </a:r>
            <a:r>
              <a:rPr lang="pl-PL" sz="1400" err="1"/>
              <a:t>Entailment</a:t>
            </a:r>
            <a:r>
              <a:rPr lang="pl-PL" sz="1400"/>
              <a:t> jest w tym przypadku funkcją dialogową.</a:t>
            </a:r>
          </a:p>
          <a:p>
            <a:endParaRPr lang="pl-PL" sz="1400"/>
          </a:p>
          <a:p>
            <a:pPr marL="342900" indent="-342900">
              <a:buAutoNum type="arabicPeriod" startAt="2"/>
            </a:pPr>
            <a:r>
              <a:rPr lang="pl-PL" sz="1400"/>
              <a:t>Relacja zawarta pomiędzy ramkami „</a:t>
            </a:r>
            <a:r>
              <a:rPr lang="pl-PL" sz="1400" err="1"/>
              <a:t>temperature</a:t>
            </a:r>
            <a:r>
              <a:rPr lang="pl-PL" sz="1400"/>
              <a:t>” – „</a:t>
            </a:r>
            <a:r>
              <a:rPr lang="pl-PL" sz="1400" err="1"/>
              <a:t>water</a:t>
            </a:r>
            <a:r>
              <a:rPr lang="pl-PL" sz="1400"/>
              <a:t>”</a:t>
            </a:r>
          </a:p>
          <a:p>
            <a:r>
              <a:rPr lang="pl-PL" sz="1400"/>
              <a:t>       </a:t>
            </a:r>
            <a:r>
              <a:rPr lang="pl-PL" sz="1400" err="1"/>
              <a:t>Spradzenie</a:t>
            </a:r>
            <a:r>
              <a:rPr lang="pl-PL" sz="1400"/>
              <a:t> ‚</a:t>
            </a:r>
            <a:r>
              <a:rPr lang="pl-PL" sz="1400" err="1"/>
              <a:t>entailment</a:t>
            </a:r>
            <a:r>
              <a:rPr lang="pl-PL" sz="1400"/>
              <a:t>’ wzorca jest niemożliwe.</a:t>
            </a:r>
          </a:p>
          <a:p>
            <a:r>
              <a:rPr lang="pl-PL" sz="1400"/>
              <a:t>       Wykorzystywana jest spójność dialogowa </a:t>
            </a:r>
            <a:r>
              <a:rPr lang="pl-PL" sz="1400" err="1"/>
              <a:t>f</a:t>
            </a:r>
            <a:r>
              <a:rPr lang="pl-PL" sz="1400" baseline="30000" err="1"/>
              <a:t>c</a:t>
            </a:r>
            <a:r>
              <a:rPr lang="pl-PL" sz="1400"/>
              <a:t> pomiędzy    </a:t>
            </a:r>
          </a:p>
          <a:p>
            <a:r>
              <a:rPr lang="pl-PL" sz="1400"/>
              <a:t>       ramkami oraz funkcja łącząca zawierania wzorca (RTE) ze </a:t>
            </a:r>
            <a:r>
              <a:rPr lang="pl-PL" sz="1400" err="1"/>
              <a:t>spójnościa</a:t>
            </a:r>
            <a:r>
              <a:rPr lang="pl-PL" sz="1400"/>
              <a:t> dialogową (TC)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CF44B-1435-C9ED-6DD0-28EC40CA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958" y="2538620"/>
            <a:ext cx="2648309" cy="1492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28D6D-4790-7A65-0B3A-A778ABFE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14" y="4634772"/>
            <a:ext cx="4427627" cy="1428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4F1AE3-E51D-F46C-0727-DE48AC5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3" y="4802805"/>
            <a:ext cx="6870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B534F-069A-B0A6-F93E-1D6D0A5E8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23" y="5825269"/>
            <a:ext cx="69469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5FBFAF-82FF-84D7-3C65-1623CBBC1E88}"/>
              </a:ext>
            </a:extLst>
          </p:cNvPr>
          <p:cNvSpPr txBox="1"/>
          <p:nvPr/>
        </p:nvSpPr>
        <p:spPr>
          <a:xfrm>
            <a:off x="-3154680" y="-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00A53-D0EA-C964-29D6-C77773A931AB}"/>
              </a:ext>
            </a:extLst>
          </p:cNvPr>
          <p:cNvSpPr txBox="1"/>
          <p:nvPr/>
        </p:nvSpPr>
        <p:spPr>
          <a:xfrm>
            <a:off x="252323" y="6390905"/>
            <a:ext cx="1183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/>
              <a:t>RTE, TC – funkcja zwracająca wartość z przedzialu &lt;0,1&gt;. RTE dla wzorca relacji T, TC: zadania klasyfikacji zdania pojecia 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671F3-5F9B-AD98-7741-EB67942E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448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Złożoność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obliczeniowa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podejścia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naiwnego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FBFAF-82FF-84D7-3C65-1623CBBC1E88}"/>
              </a:ext>
            </a:extLst>
          </p:cNvPr>
          <p:cNvSpPr txBox="1"/>
          <p:nvPr/>
        </p:nvSpPr>
        <p:spPr>
          <a:xfrm>
            <a:off x="-3154680" y="-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671F3-5F9B-AD98-7741-EB67942E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31</a:t>
            </a:fld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0E479-115B-E29C-665E-A267A3CFE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9301"/>
            <a:ext cx="5738447" cy="2575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AC4FE9-0113-CA9D-ADDE-695998F1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508" y="5549566"/>
            <a:ext cx="7772400" cy="1013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8830E2-01D4-ECED-B4E5-66452AF1D8D9}"/>
              </a:ext>
            </a:extLst>
          </p:cNvPr>
          <p:cNvSpPr txBox="1"/>
          <p:nvPr/>
        </p:nvSpPr>
        <p:spPr>
          <a:xfrm>
            <a:off x="6373641" y="2662582"/>
            <a:ext cx="527382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Sprawdzamy czy występuje relacja semantyczna miedzy dwoma rzeczownikami w dokumencie o c kontekstach i średnio k rzeczowników na kontekst.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Szukamy pierwszego rzeczownika w c kontekstach przeszukując k rzeczowników.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Sprawdzamy relację w tym </a:t>
            </a:r>
            <a:r>
              <a:rPr lang="pl-PL" dirty="0" err="1"/>
              <a:t>kontescie</a:t>
            </a:r>
            <a:r>
              <a:rPr lang="pl-PL" dirty="0"/>
              <a:t> dla pozostałych k-1 rzeczowników.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 (c-1) </a:t>
            </a:r>
            <a:r>
              <a:rPr lang="pl-PL" dirty="0" err="1"/>
              <a:t>kontestach</a:t>
            </a:r>
            <a:r>
              <a:rPr lang="pl-PL" dirty="0"/>
              <a:t> szukamy możliwego przejścia czyli </a:t>
            </a:r>
            <a:r>
              <a:rPr lang="pl-PL" dirty="0" err="1"/>
              <a:t>sprawdzamu</a:t>
            </a:r>
            <a:r>
              <a:rPr lang="pl-PL" dirty="0"/>
              <a:t> k(k-1) </a:t>
            </a:r>
            <a:r>
              <a:rPr lang="pl-PL" dirty="0" err="1"/>
              <a:t>konbinacji</a:t>
            </a:r>
            <a:r>
              <a:rPr lang="pl-PL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Powtarzamy dla pozostałych kontekstów.</a:t>
            </a:r>
          </a:p>
        </p:txBody>
      </p:sp>
    </p:spTree>
    <p:extLst>
      <p:ext uri="{BB962C8B-B14F-4D97-AF65-F5344CB8AC3E}">
        <p14:creationId xmlns:p14="http://schemas.microsoft.com/office/powerpoint/2010/main" val="347567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Złożoność obliczeniowa przekształcenia do grafu AVG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10D87-7CDB-1F7F-E250-4E651C48473C}"/>
              </a:ext>
            </a:extLst>
          </p:cNvPr>
          <p:cNvSpPr txBox="1"/>
          <p:nvPr/>
        </p:nvSpPr>
        <p:spPr>
          <a:xfrm>
            <a:off x="486077" y="2148524"/>
            <a:ext cx="11157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Wyznaczenie podatności</a:t>
            </a:r>
          </a:p>
          <a:p>
            <a:r>
              <a:rPr lang="pl-PL" dirty="0"/>
              <a:t>Zasób to węzeł, który jest sąsiadem swojej podatności., </a:t>
            </a:r>
            <a:r>
              <a:rPr lang="pl-PL" dirty="0" err="1"/>
              <a:t>tj</a:t>
            </a:r>
            <a:r>
              <a:rPr lang="pl-PL" dirty="0"/>
              <a:t> w grafie IRG jest łuk z rzeczownika (podatność) do innego rzeczownika (zasób).  W najgorszym przypadku, pełnego grafu IRG wyznaczenie pary podatność– zasób: O(n</a:t>
            </a:r>
            <a:r>
              <a:rPr lang="pl-PL" baseline="30000" dirty="0"/>
              <a:t>2</a:t>
            </a:r>
            <a:r>
              <a:rPr lang="pl-P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Wyznaczenie zagrożenia:</a:t>
            </a:r>
          </a:p>
          <a:p>
            <a:r>
              <a:rPr lang="pl-PL" dirty="0"/>
              <a:t>Zagrożenie to węzeł z którego osiągalna jest podatność zasobu </a:t>
            </a:r>
            <a:r>
              <a:rPr lang="pl-PL" dirty="0" err="1"/>
              <a:t>tj</a:t>
            </a:r>
            <a:r>
              <a:rPr lang="pl-PL" dirty="0"/>
              <a:t> istnieje chociaż jedna (najkrótsza) ścieżka w grafie IRG (pomijająca zasób </a:t>
            </a:r>
            <a:r>
              <a:rPr lang="pl-PL" dirty="0" err="1"/>
              <a:t>tj</a:t>
            </a:r>
            <a:r>
              <a:rPr lang="pl-PL" dirty="0"/>
              <a:t> usuwamy łuk miedzy zasobem a podatnością) : O((E-1) + (V-2)).  Złożoność obliczeniowa w funkcji węzłów w grafie IRG, który jest grafem rzadkim tj. (E &lt;&lt; V</a:t>
            </a:r>
            <a:r>
              <a:rPr lang="pl-PL" baseline="30000" dirty="0"/>
              <a:t>2</a:t>
            </a:r>
            <a:r>
              <a:rPr lang="pl-PL" dirty="0"/>
              <a:t>) w tym przypadku O(n</a:t>
            </a:r>
            <a:r>
              <a:rPr lang="pl-PL" baseline="30000" dirty="0"/>
              <a:t>2</a:t>
            </a:r>
            <a:r>
              <a:rPr lang="pl-PL" dirty="0"/>
              <a:t> * </a:t>
            </a:r>
            <a:r>
              <a:rPr lang="pl-PL" dirty="0" err="1"/>
              <a:t>nlog</a:t>
            </a:r>
            <a:r>
              <a:rPr lang="pl-PL" dirty="0"/>
              <a:t>(n)) - alg. </a:t>
            </a:r>
            <a:r>
              <a:rPr lang="pl-PL" dirty="0" err="1"/>
              <a:t>Dijsktry</a:t>
            </a:r>
            <a:r>
              <a:rPr lang="pl-PL" dirty="0"/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910E3E-21DA-BEF3-6ADA-91B8C5B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3934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walidacja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semantycznej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483079" y="2674189"/>
            <a:ext cx="6379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Wymaganie</a:t>
            </a:r>
            <a:r>
              <a:rPr lang="pl-PL" dirty="0"/>
              <a:t>: Brak zbioru walidującego.</a:t>
            </a:r>
          </a:p>
          <a:p>
            <a:r>
              <a:rPr lang="pl-PL" dirty="0" err="1"/>
              <a:t>LLMs</a:t>
            </a:r>
            <a:r>
              <a:rPr lang="pl-PL" dirty="0"/>
              <a:t> (</a:t>
            </a:r>
            <a:r>
              <a:rPr lang="pl-PL" dirty="0" err="1"/>
              <a:t>chatGPT</a:t>
            </a:r>
            <a:r>
              <a:rPr lang="pl-PL" dirty="0"/>
              <a:t>, LLAMA2 i in) w procesie uczenia modelu </a:t>
            </a:r>
            <a:r>
              <a:rPr lang="pl-PL" dirty="0" err="1"/>
              <a:t>jezyka</a:t>
            </a:r>
            <a:r>
              <a:rPr lang="pl-PL" dirty="0"/>
              <a:t> zdobywają wiedzę, którą można wydobyć technikami podpowiedzi i nawet bez przykładów, czyli de facto bez douczania.</a:t>
            </a:r>
          </a:p>
          <a:p>
            <a:endParaRPr lang="pl-PL" dirty="0"/>
          </a:p>
          <a:p>
            <a:r>
              <a:rPr lang="pl-PL" dirty="0" err="1"/>
              <a:t>Przykladowo</a:t>
            </a:r>
            <a:r>
              <a:rPr lang="pl-PL" dirty="0"/>
              <a:t>, zdolność odpowiedzi na pytania ogólne (</a:t>
            </a:r>
            <a:r>
              <a:rPr lang="pl-PL" dirty="0" err="1"/>
              <a:t>TriviaQA</a:t>
            </a:r>
            <a:r>
              <a:rPr lang="pl-PL" dirty="0"/>
              <a:t>) jest w przypadku modeli językowych (LM) o ilości parametrów 175B, w scenariuszu bez podpowiedzi i douczania (zero-</a:t>
            </a:r>
            <a:r>
              <a:rPr lang="pl-PL" dirty="0" err="1"/>
              <a:t>shot</a:t>
            </a:r>
            <a:r>
              <a:rPr lang="pl-PL" dirty="0"/>
              <a:t>)  na poziomie zbliżonym do aktualnie najlepszych modeli douczanych (fine-</a:t>
            </a:r>
            <a:r>
              <a:rPr lang="pl-PL" dirty="0" err="1"/>
              <a:t>tuned</a:t>
            </a:r>
            <a:r>
              <a:rPr lang="pl-PL" dirty="0"/>
              <a:t>).</a:t>
            </a:r>
          </a:p>
          <a:p>
            <a:endParaRPr lang="pl-PL" dirty="0"/>
          </a:p>
          <a:p>
            <a:r>
              <a:rPr lang="pl-PL" dirty="0"/>
              <a:t>LLM posiadają również wiedzę n/t relacji semantycznych, która również może zostać wydobyta np.: przy pomocy inżynierii podpowiedzi. </a:t>
            </a:r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372D9-8240-DAA4-0EFF-ECC8BF6F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99" y="2557331"/>
            <a:ext cx="4888035" cy="35691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F164E-B528-E18C-203A-6819FC78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4021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383364" cy="103592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Porównanie</a:t>
            </a:r>
            <a:r>
              <a:rPr lang="en-US" sz="5400" dirty="0">
                <a:solidFill>
                  <a:schemeClr val="bg1"/>
                </a:solidFill>
              </a:rPr>
              <a:t> LLM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F164E-B528-E18C-203A-6819FC78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34</a:t>
            </a:fld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AEA53-9F00-B716-D0AB-686EDEEE8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31" y="1336431"/>
            <a:ext cx="7772400" cy="2607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99D4CD-F45E-6FF0-258E-C46193D3F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2" y="3943732"/>
            <a:ext cx="7478659" cy="250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3F6EC-061E-153C-CB99-6835BDE11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331" y="3910057"/>
            <a:ext cx="3886200" cy="244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16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Porównanie</a:t>
            </a:r>
            <a:r>
              <a:rPr lang="en-US" sz="5400" dirty="0">
                <a:solidFill>
                  <a:schemeClr val="bg1"/>
                </a:solidFill>
              </a:rPr>
              <a:t> LLM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A56C7-61BA-1BE8-CFBA-BE1E885F757A}"/>
              </a:ext>
            </a:extLst>
          </p:cNvPr>
          <p:cNvSpPr txBox="1"/>
          <p:nvPr/>
        </p:nvSpPr>
        <p:spPr>
          <a:xfrm>
            <a:off x="480923" y="2449063"/>
            <a:ext cx="1131652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 dirty="0" err="1"/>
              <a:t>Prompt</a:t>
            </a:r>
            <a:r>
              <a:rPr lang="pl-PL" sz="1400" dirty="0"/>
              <a:t>:</a:t>
            </a:r>
          </a:p>
          <a:p>
            <a:endParaRPr lang="pl-PL" sz="1400" dirty="0"/>
          </a:p>
          <a:p>
            <a:endParaRPr lang="pl-PL" sz="1400" dirty="0"/>
          </a:p>
          <a:p>
            <a:r>
              <a:rPr lang="pl-PL" sz="1400" dirty="0"/>
              <a:t>Wzorzec: „</a:t>
            </a:r>
            <a:r>
              <a:rPr lang="pl-PL" sz="1400" dirty="0" err="1"/>
              <a:t>has</a:t>
            </a:r>
            <a:r>
              <a:rPr lang="pl-PL" sz="1400" dirty="0"/>
              <a:t> a </a:t>
            </a:r>
            <a:r>
              <a:rPr lang="pl-PL" sz="1400" dirty="0" err="1"/>
              <a:t>direct</a:t>
            </a:r>
            <a:r>
              <a:rPr lang="pl-PL" sz="1400" dirty="0"/>
              <a:t> </a:t>
            </a:r>
            <a:r>
              <a:rPr lang="pl-PL" sz="1400" dirty="0" err="1"/>
              <a:t>impact</a:t>
            </a:r>
            <a:r>
              <a:rPr lang="pl-PL" sz="1400" dirty="0"/>
              <a:t> on”</a:t>
            </a:r>
          </a:p>
          <a:p>
            <a:r>
              <a:rPr lang="pl-PL" sz="1400" dirty="0"/>
              <a:t>Przykład: </a:t>
            </a:r>
            <a:r>
              <a:rPr lang="en-GB" sz="1400" dirty="0"/>
              <a:t>when the flood waters hit thousands of logs washed into town</a:t>
            </a:r>
          </a:p>
          <a:p>
            <a:endParaRPr lang="pl-P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5FBFAF-82FF-84D7-3C65-1623CBBC1E88}"/>
              </a:ext>
            </a:extLst>
          </p:cNvPr>
          <p:cNvSpPr txBox="1"/>
          <p:nvPr/>
        </p:nvSpPr>
        <p:spPr>
          <a:xfrm>
            <a:off x="-3154680" y="-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671F3-5F9B-AD98-7741-EB67942E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35</a:t>
            </a:fld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3C787-E37E-150E-8360-8698957EA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960" y="2556957"/>
            <a:ext cx="9847281" cy="43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DE3870-1E7F-8407-D6AE-E03EB3E20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065" y="3036498"/>
            <a:ext cx="3769160" cy="33988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487009-F761-E48A-4890-FE0B2F26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5" y="4026541"/>
            <a:ext cx="7772400" cy="117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824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Cechy aktualnych repozytoriów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/>
          </a:bodyPr>
          <a:lstStyle/>
          <a:p>
            <a:r>
              <a:rPr lang="pl-PL" sz="1800" dirty="0"/>
              <a:t>Są one opisowe</a:t>
            </a:r>
          </a:p>
          <a:p>
            <a:r>
              <a:rPr lang="pl-PL" sz="1800" dirty="0"/>
              <a:t>Język opisu jest najczęściej ekspercki stąd też niedostępny dla osób nie będących ekspertami.</a:t>
            </a:r>
          </a:p>
          <a:p>
            <a:r>
              <a:rPr lang="pl-PL" sz="1800" dirty="0"/>
              <a:t>Opisy są ręcznie oznaczane słowami kluczowymi aby ułatwić klasyfikacje zdarzeń, ich powodów oraz konsekwencji</a:t>
            </a:r>
          </a:p>
          <a:p>
            <a:r>
              <a:rPr lang="pl-PL" sz="1800" dirty="0"/>
              <a:t>Techniki przetwarzania języka naturalnego w analizie tych opisów są niedojrzałe i na tym etapie nie pozwalają na zbiorcze zestawianie zdarzeń w taki sposób aby była możliwość ich kompleksowej analizy.</a:t>
            </a:r>
          </a:p>
          <a:p>
            <a:r>
              <a:rPr lang="pl-PL" sz="1800" dirty="0"/>
              <a:t>Przetwarzanie tekstu tj.: rozpoznawanie elementów istotnych z perspektywy ryzyka np.: zabezpieczenie, konsekwencja itp. opiera się przygotowanych, dedykowanych zbiorach trenujących. Tak wytrenowanych klasyfikator nie gwarantuje skutecznego działania w opisach znacząco odbiegających od języka używanego przy jego trenowaniu.</a:t>
            </a:r>
          </a:p>
          <a:p>
            <a:endParaRPr lang="en-GB" sz="1400" dirty="0"/>
          </a:p>
          <a:p>
            <a:endParaRPr lang="pl-P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99489-7711-279E-06AE-BC45874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34839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6701393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Porównanie wybranych LLM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5" y="2148524"/>
            <a:ext cx="8272503" cy="238289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Różne modele językowe mają różną skuteczność identyfikowania relacji. Przykład dla wzorca: „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on”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Cel: 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Wybranie modelu, najlepszego. Kryterium: max d</a:t>
            </a:r>
            <a:endParaRPr lang="pl-PL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EE504-34B7-F59D-61D3-6DBDCEB96EDA}"/>
              </a:ext>
            </a:extLst>
          </p:cNvPr>
          <p:cNvSpPr txBox="1"/>
          <p:nvPr/>
        </p:nvSpPr>
        <p:spPr>
          <a:xfrm>
            <a:off x="77268" y="6492432"/>
            <a:ext cx="1207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Model nieskuteczny oznacza, że jeden z typów relacji został w całości zaakceptowany lub odrzucony np.: FLAN T5 LARGE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ADF5C-CA07-1CC3-18B9-D6F36BFE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37</a:t>
            </a:fld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80ECA9-9228-B6C9-EF45-97CFA311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48" y="10124"/>
            <a:ext cx="3376952" cy="2516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AB3AE-EB26-25BD-3E38-2A5711880EE3}"/>
              </a:ext>
            </a:extLst>
          </p:cNvPr>
          <p:cNvSpPr txBox="1"/>
          <p:nvPr/>
        </p:nvSpPr>
        <p:spPr>
          <a:xfrm>
            <a:off x="9437255" y="2467522"/>
            <a:ext cx="23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idealnie dobry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BE886-ABFC-1AF1-2687-6B712275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26" y="2801938"/>
            <a:ext cx="3492500" cy="2749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A8867-91E9-403A-D849-BDD5EBFD03B9}"/>
              </a:ext>
            </a:extLst>
          </p:cNvPr>
          <p:cNvSpPr txBox="1"/>
          <p:nvPr/>
        </p:nvSpPr>
        <p:spPr>
          <a:xfrm>
            <a:off x="9734965" y="5488340"/>
            <a:ext cx="207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idealnie zły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F52D59-794D-FC0B-2B7F-88360AF2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27" y="2988349"/>
            <a:ext cx="5357791" cy="1633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17C8B-4A15-EEEE-40FA-1AEDF556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7" y="4621931"/>
            <a:ext cx="2074159" cy="1875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A51639-3D70-077E-FCE4-68DEC2C96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705" y="3549187"/>
            <a:ext cx="1787592" cy="1746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C1EBC-E44C-3BB3-8248-4065CE36A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488" y="5311462"/>
            <a:ext cx="3968477" cy="10924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82CF78-01F3-6319-3535-CDC8AF1F1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886" y="2523965"/>
            <a:ext cx="2371734" cy="6141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508528-4D52-1D83-1587-C894B1480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263" y="2984584"/>
            <a:ext cx="2097511" cy="1612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BDFA5C-B182-CA32-1B6B-4471B1B66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2073" y="4601926"/>
            <a:ext cx="1982277" cy="18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84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Cechy sieciowego modelu ryzyka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F014-AAB7-ED30-A266-865D4DD1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5268740" cy="43889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2400"/>
              <a:t>Zalety:</a:t>
            </a:r>
          </a:p>
          <a:p>
            <a:r>
              <a:rPr lang="pl-PL" sz="2400"/>
              <a:t>Prostota interpretacji. Model jest czytelny nie tylko dla osób, które go wykonały.</a:t>
            </a:r>
          </a:p>
          <a:p>
            <a:r>
              <a:rPr lang="pl-PL" sz="2400"/>
              <a:t>Jednoznaczna interpretacja wpływu różnych elementów na siebie poprzez wizualizacje ścieżek w grafie.</a:t>
            </a:r>
          </a:p>
          <a:p>
            <a:r>
              <a:rPr lang="pl-PL" sz="2400"/>
              <a:t>Możliwość zastosowania algorytmów grafowych, np.: miar centralności w analizie stopnia podatności węzłów na różne czynniki.</a:t>
            </a:r>
          </a:p>
          <a:p>
            <a:r>
              <a:rPr lang="pl-PL" sz="2400"/>
              <a:t>Możliwość przyrostowej budowy kompleksowego modelu.</a:t>
            </a:r>
          </a:p>
          <a:p>
            <a:r>
              <a:rPr lang="pl-PL" sz="2400"/>
              <a:t>Wstęp do ilościowej analizy ryzyka np.: przy użyciu Modeli </a:t>
            </a:r>
            <a:r>
              <a:rPr lang="pl-PL" sz="2400" err="1"/>
              <a:t>Bayesowskich</a:t>
            </a:r>
            <a:r>
              <a:rPr lang="pl-PL" sz="2400"/>
              <a:t>.</a:t>
            </a:r>
          </a:p>
          <a:p>
            <a:pPr marL="0" indent="0">
              <a:buNone/>
            </a:pPr>
            <a:r>
              <a:rPr lang="pl-PL" sz="2400"/>
              <a:t>Wady:</a:t>
            </a:r>
          </a:p>
          <a:p>
            <a:r>
              <a:rPr lang="pl-PL" sz="2400"/>
              <a:t>założenia dot. jego struktury (rodzaje węzłów) ograniczają jego potencjał opisowy.</a:t>
            </a:r>
          </a:p>
          <a:p>
            <a:r>
              <a:rPr lang="pl-PL" sz="2400"/>
              <a:t>Skomplikowany proces budowy takiego grafu i </a:t>
            </a:r>
            <a:r>
              <a:rPr lang="pl-PL" sz="2400" err="1"/>
              <a:t>scisle</a:t>
            </a:r>
            <a:r>
              <a:rPr lang="pl-PL" sz="2400"/>
              <a:t> poleganie na technikach NLP jako, że elementy i relacje miedzy nimi musza być rozpoznane i potwierdzone w tekście. </a:t>
            </a:r>
          </a:p>
          <a:p>
            <a:r>
              <a:rPr lang="pl-PL" sz="2400"/>
              <a:t>Alternatywą jest ręczna konstrukcja takiej sieci.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46528-AE19-BD84-900F-9C336F61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4</a:t>
            </a:fld>
            <a:endParaRPr lang="pl-PL"/>
          </a:p>
        </p:txBody>
      </p:sp>
      <p:pic>
        <p:nvPicPr>
          <p:cNvPr id="5" name="Obraz 1">
            <a:extLst>
              <a:ext uri="{FF2B5EF4-FFF2-40B4-BE49-F238E27FC236}">
                <a16:creationId xmlns:a16="http://schemas.microsoft.com/office/drawing/2014/main" id="{3F7C3B3E-2899-9E54-DA23-0512A27E6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47" y="2148524"/>
            <a:ext cx="3489954" cy="3007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E4FCE9-CD7F-3AD6-0794-C5EE45E2C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23" y="5529986"/>
            <a:ext cx="5289550" cy="9537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118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Problem badawczy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6583"/>
            <a:ext cx="7551420" cy="398546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podstawie dokumentu składającego się z S zdań oraz z N różnych rzeczowników utworzyć trzyelementowy zbiór rzeczowników, który na podstawie tekstu można oznaczyć jako trójkę Zasób, Podatność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Zagrożenie.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 obliczeniowa wyboru elementów: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jest problem wyboru, bez powtórzeń, 3 elementowego zbioru ze zbioru N elementowego, złożoność jest wielomianowa O(n</a:t>
            </a:r>
            <a:r>
              <a:rPr lang="pl-PL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z walidacją wybranej kombinacji: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 względu na kontekstowość interpretacji Podatności i Zagrożenia tj. musza być wyznaczane zależności od Zasobu, którego dotyczą to klasyfikacja encji (and.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nie pozwala na ich detekcje w tekście.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Aby potwierdzić, że Podatność i Zagrożenie są adekwatne do Zasobu należy potwierdzić istnienie semantycznej relacji adekwatnej do propagacji ryzyka w kontekście bezpieczeństwa pomiędzy całą trójką semantyczną.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b="1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5B086-E486-2F77-CBB6-2507A603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57" y="1174254"/>
            <a:ext cx="4769289" cy="2465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29798-D558-392E-3B29-2073B5CE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57" y="4448829"/>
            <a:ext cx="3975100" cy="533400"/>
          </a:xfrm>
          <a:prstGeom prst="rect">
            <a:avLst/>
          </a:prstGeom>
        </p:spPr>
      </p:pic>
      <p:pic>
        <p:nvPicPr>
          <p:cNvPr id="1026" name="Picture 2" descr="NER의 현재와 미래: 01. 개념부터 다양한 접근법까지">
            <a:extLst>
              <a:ext uri="{FF2B5EF4-FFF2-40B4-BE49-F238E27FC236}">
                <a16:creationId xmlns:a16="http://schemas.microsoft.com/office/drawing/2014/main" id="{4894E2EC-7CAF-77DC-1C69-37CA22AE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665" y="5136753"/>
            <a:ext cx="4387595" cy="4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12E0-41D2-96F8-9B68-0A990B65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74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Cechy relacji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019" y="2309214"/>
            <a:ext cx="8534401" cy="3660185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Cechy relacji propagacji ryzyka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przeciwzwrotna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żaden zasób nie może być w relacji ryzyka do siebie tj. musi istnieć zewnętrzny czynnik generujący ryzyko. Oznacza to tez, że podatność nie jest swoją podatnością a ryzyko ryzykiem dla siebie samego.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przechodnia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to znaczy, że ryzyko propaguje w strukturze systemu.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antysymetryczna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to znaczy, że nieprawdą jest, że jeżeli relacja ryzyka wiąże obiekt zasobu i obiekt podatności to automatycznie zasób jest podatnością swojej podatności. Podobnie, jeżeli podatność eksponuje zasób na ryzyko to nie znaczy, że jest ona jednocześnie ryzykiem a ryzyko podatnością. Oznacza to, że relacja ryzyka jest relacją skierowaną, które zwrot musi być uzasadniony w badanym tekście. 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Implikuje to reprezentację grafową modelu ryzyka:</a:t>
            </a:r>
          </a:p>
          <a:p>
            <a:pPr lvl="1">
              <a:lnSpc>
                <a:spcPct val="107000"/>
              </a:lnSpc>
              <a:buFontTx/>
              <a:buChar char="-"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 skierowany</a:t>
            </a:r>
          </a:p>
          <a:p>
            <a:pPr lvl="1">
              <a:lnSpc>
                <a:spcPct val="107000"/>
              </a:lnSpc>
              <a:buFontTx/>
              <a:buChar char="-"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łuków zwrotnych</a:t>
            </a:r>
          </a:p>
          <a:p>
            <a:pPr lvl="1">
              <a:lnSpc>
                <a:spcPct val="107000"/>
              </a:lnSpc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28D6-19DC-757A-D97E-3F830C8C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259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309214"/>
            <a:ext cx="7006660" cy="366018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 obliczeniowa walidacji trójki semantycznej w oparciu o relacje ryzyka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Relacja semantyczna musi zostać rozpoznana w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kontekscie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zadanej długości. W badanym tekście mamy wiec C kontekstów do sprawdzenia. W każdym z nich jest średnio k rzeczowników. 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Relacja bezpieczeństwa jest relacją przechodnią tj. trójka semantyczna będzie oparta na badanym tekście nawet jeżeli nie występuje w jednym kontekście ale istnieje przejście miedzy kontekstami. Złożoność obliczeniowa naiwnego sprawdzania jest wiec funkcją ilości kontekstów do przeglądania: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5FE1A-2F2D-7D4B-87C1-E143E204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45" y="2860579"/>
            <a:ext cx="5232155" cy="255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707C-A9B4-5F0D-15FC-72970D14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38" y="5525713"/>
            <a:ext cx="2794000" cy="673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C7AA-2159-6973-BD45-49D65311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60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Schemat rozwiązania problemu badawczego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233014"/>
            <a:ext cx="6970143" cy="4129686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Trzy problemy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uniemożliwiają bezpośrednie rozpoznanie wymaganej trójki Z-P-Z tj.: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 obliczeniowa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zbiorów trenujących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oraz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możliwości bezpośredniej detekcji trójki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Rozwiązanie zaadresuje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 następujący sposób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Dekompozycja zadania do postaci grafowej (grafy SFG, IRG i A-V-G) zredukuje złożoność obliczeniową do wielomianowej.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zbiorów trenujących zostanie rozwiązany poprzez zastosowanie wzorców oraz grupami klasyfikatorów (ensemble learning) opierając się na możliwościach współczesnych modeli językowych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Llama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możliwości detekcji przy pomocy technik wykrywania encji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zostanie rozwiązany poprzez analizę relacji semantycznych.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8A999-A9C0-AA6F-B04E-36444D53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77" y="2267945"/>
            <a:ext cx="5159123" cy="232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EFFB-6CA2-EB56-9786-4AC20B54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51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przeksztalcenie</a:t>
            </a:r>
            <a:r>
              <a:rPr lang="en-US" sz="5400">
                <a:solidFill>
                  <a:schemeClr val="bg1"/>
                </a:solidFill>
              </a:rPr>
              <a:t> do </a:t>
            </a:r>
            <a:r>
              <a:rPr lang="en-US" sz="5400" err="1">
                <a:solidFill>
                  <a:schemeClr val="bg1"/>
                </a:solidFill>
              </a:rPr>
              <a:t>grafu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CEA10-4557-810E-353C-649B779B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65" y="1927396"/>
            <a:ext cx="3423381" cy="2332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05868-C0B6-31E5-70D0-D9C89464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89" y="4356697"/>
            <a:ext cx="3016306" cy="2523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242267" y="2429301"/>
            <a:ext cx="8381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/>
              <a:t>Dla każdego zdania w badanym tekście wykonywany jest rekurencyjny </a:t>
            </a:r>
            <a:r>
              <a:rPr lang="pl-PL" dirty="0" err="1"/>
              <a:t>rozklad</a:t>
            </a:r>
            <a:r>
              <a:rPr lang="pl-PL" dirty="0"/>
              <a:t> tego zdania do </a:t>
            </a:r>
            <a:r>
              <a:rPr lang="pl-PL" u="sng" dirty="0"/>
              <a:t>hierarchicznej struktury ramek </a:t>
            </a:r>
            <a:r>
              <a:rPr lang="pl-PL" u="sng" dirty="0" err="1"/>
              <a:t>sematycznych</a:t>
            </a:r>
            <a:r>
              <a:rPr lang="pl-PL" u="sng" dirty="0"/>
              <a:t> </a:t>
            </a:r>
            <a:r>
              <a:rPr lang="pl-PL" dirty="0"/>
              <a:t>(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Frames</a:t>
            </a:r>
            <a:r>
              <a:rPr lang="pl-PL" dirty="0"/>
              <a:t>, </a:t>
            </a:r>
            <a:r>
              <a:rPr lang="pl-PL" dirty="0" err="1"/>
              <a:t>Filmore</a:t>
            </a:r>
            <a:r>
              <a:rPr lang="pl-PL" dirty="0"/>
              <a:t>). Rozpoznawane są ramki ich hierarchia oraz role (węzeł żółty).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Rozkład ramek połączony jest z rozkładem gramatycznym zdania. Rozpoznawane są: czasowniki (węzeł zielony) oraz rzeczowniki (węzeł biały)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Rozkład ramek umieszczany jest w strukturze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Frame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(SFG)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Graf SFG jest grafowym modelem badanego tekstu w oparciu o ramki semantyczne</a:t>
            </a:r>
          </a:p>
          <a:p>
            <a:pPr marL="342900" indent="-342900">
              <a:buFont typeface="+mj-lt"/>
              <a:buAutoNum type="arabicPeriod"/>
            </a:pPr>
            <a:endParaRPr lang="pl-PL" dirty="0"/>
          </a:p>
          <a:p>
            <a:r>
              <a:rPr lang="pl-PL" dirty="0"/>
              <a:t>Do rozpoznawania ramek semantycznych wykorzystywany jest klasyfikator oparty na architekturze transformer. </a:t>
            </a:r>
          </a:p>
          <a:p>
            <a:r>
              <a:rPr lang="pl-PL" dirty="0"/>
              <a:t>(“Simple BERT </a:t>
            </a:r>
            <a:r>
              <a:rPr lang="pl-PL" dirty="0" err="1"/>
              <a:t>Models</a:t>
            </a:r>
            <a:r>
              <a:rPr lang="pl-PL" dirty="0"/>
              <a:t> for </a:t>
            </a:r>
            <a:r>
              <a:rPr lang="pl-PL" dirty="0" err="1"/>
              <a:t>Relation</a:t>
            </a:r>
            <a:r>
              <a:rPr lang="pl-PL" dirty="0"/>
              <a:t> </a:t>
            </a:r>
            <a:r>
              <a:rPr lang="pl-PL" dirty="0" err="1"/>
              <a:t>Extraction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Role </a:t>
            </a:r>
            <a:r>
              <a:rPr lang="pl-PL" dirty="0" err="1"/>
              <a:t>Labeling</a:t>
            </a:r>
            <a:r>
              <a:rPr lang="pl-PL" dirty="0"/>
              <a:t>”, P. </a:t>
            </a:r>
            <a:r>
              <a:rPr lang="pl-PL" dirty="0" err="1"/>
              <a:t>Shi</a:t>
            </a:r>
            <a:r>
              <a:rPr lang="pl-PL" dirty="0"/>
              <a:t> 2019)</a:t>
            </a:r>
          </a:p>
          <a:p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A0C2C-FAEA-92D1-5BD2-0150C0F53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657" y="6213581"/>
            <a:ext cx="12319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39BD7-6ED6-12C6-2CD9-A195251CFC77}"/>
              </a:ext>
            </a:extLst>
          </p:cNvPr>
          <p:cNvSpPr txBox="1"/>
          <p:nvPr/>
        </p:nvSpPr>
        <p:spPr>
          <a:xfrm>
            <a:off x="288274" y="5580514"/>
            <a:ext cx="4562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 obliczeniowa:</a:t>
            </a:r>
          </a:p>
          <a:p>
            <a:r>
              <a:rPr lang="pl-PL" dirty="0">
                <a:latin typeface="Calibri" panose="020F0502020204030204" pitchFamily="34" charset="0"/>
                <a:cs typeface="Times New Roman" panose="02020603050405020304" pitchFamily="18" charset="0"/>
              </a:rPr>
              <a:t>f – średnia ilość ramek w zdaniu</a:t>
            </a:r>
            <a:endParaRPr lang="pl-P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42238-4330-FF37-DC2E-379CFEC9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6063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A00384AEFC945AE9B2059DF6B7240" ma:contentTypeVersion="10" ma:contentTypeDescription="Create a new document." ma:contentTypeScope="" ma:versionID="7e9990c9a955bbeb6757d8e4b671b447">
  <xsd:schema xmlns:xsd="http://www.w3.org/2001/XMLSchema" xmlns:xs="http://www.w3.org/2001/XMLSchema" xmlns:p="http://schemas.microsoft.com/office/2006/metadata/properties" xmlns:ns3="a7888a1f-3cfb-4f4e-94da-9eae08d54728" xmlns:ns4="c596c861-c12d-48f7-bffa-ab85f823ce8b" targetNamespace="http://schemas.microsoft.com/office/2006/metadata/properties" ma:root="true" ma:fieldsID="feeaedfe59074592d1c75531f5bc7ba1" ns3:_="" ns4:_="">
    <xsd:import namespace="a7888a1f-3cfb-4f4e-94da-9eae08d54728"/>
    <xsd:import namespace="c596c861-c12d-48f7-bffa-ab85f823ce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88a1f-3cfb-4f4e-94da-9eae08d547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c861-c12d-48f7-bffa-ab85f823ce8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7F57E-51F0-45D4-85F7-618DB629AF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4D501C-482A-4931-BC35-1FE7A57E3816}">
  <ds:schemaRefs>
    <ds:schemaRef ds:uri="http://schemas.openxmlformats.org/package/2006/metadata/core-properties"/>
    <ds:schemaRef ds:uri="a7888a1f-3cfb-4f4e-94da-9eae08d5472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c596c861-c12d-48f7-bffa-ab85f823ce8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1E0048-6447-436C-8A17-48EDD8B4B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888a1f-3cfb-4f4e-94da-9eae08d54728"/>
    <ds:schemaRef ds:uri="c596c861-c12d-48f7-bffa-ab85f823ce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48934</TotalTime>
  <Words>3499</Words>
  <Application>Microsoft Macintosh PowerPoint</Application>
  <PresentationFormat>Widescreen</PresentationFormat>
  <Paragraphs>323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Times New Roman</vt:lpstr>
      <vt:lpstr>Office Theme</vt:lpstr>
      <vt:lpstr>Wyznaczanie Ukrytych Relacji Semantycznych w Tekstach w Oparciu o Wzorce</vt:lpstr>
      <vt:lpstr>Cel badań</vt:lpstr>
      <vt:lpstr>Cel badań</vt:lpstr>
      <vt:lpstr>Cechy sieciowego modelu ryzyka</vt:lpstr>
      <vt:lpstr>Problem badawczy</vt:lpstr>
      <vt:lpstr>Problem badawczy Cechy relacji </vt:lpstr>
      <vt:lpstr>Problem badawczy </vt:lpstr>
      <vt:lpstr>Schemat rozwiązania problemu badawczego</vt:lpstr>
      <vt:lpstr>Rozwiązanie problemu badawczego: przeksztalcenie do grafu SFG</vt:lpstr>
      <vt:lpstr>Rozwiązanie problemu badawczego: badanie relacji w grafie SFG</vt:lpstr>
      <vt:lpstr>Przekształcenie do grafu IRG</vt:lpstr>
      <vt:lpstr>Problem badawczy  Przekształcenie IRG to A-V-H</vt:lpstr>
      <vt:lpstr>Rozwiązanie problemu badawczego: walidacja relacji semantycznej</vt:lpstr>
      <vt:lpstr>Rozwiązanie problemu badawczego: zadanie optymalizacji</vt:lpstr>
      <vt:lpstr>Zastosowania Wzorce różnych relacji</vt:lpstr>
      <vt:lpstr>Wiele różnych wzorców relacji. Graf A-V-H</vt:lpstr>
      <vt:lpstr>Zastosowania Modelowanie ryzyka w ekonomii</vt:lpstr>
      <vt:lpstr>Zastosowania </vt:lpstr>
      <vt:lpstr>Podsumowanie</vt:lpstr>
      <vt:lpstr>Appendix</vt:lpstr>
      <vt:lpstr>Graf Zasób – Podatność - Zagrożenie</vt:lpstr>
      <vt:lpstr>Tekstowe repozytoria związane z analizą bezpieczeństwa</vt:lpstr>
      <vt:lpstr>Aktualne podejścia w modelowaniu ryzyka  na podstawie zebranych analiz bezpieczeństwa</vt:lpstr>
      <vt:lpstr>Ukryte relacje w tekstach.</vt:lpstr>
      <vt:lpstr>Rozwiązanie problemu badawczego: przekształcenie do grafu A-V-H</vt:lpstr>
      <vt:lpstr>Ramka Semantyczna</vt:lpstr>
      <vt:lpstr>Problem badawczy  Ramka semantyczna a kontekst</vt:lpstr>
      <vt:lpstr>Rozwiązanie problemu badawczego: relacja “entailment”</vt:lpstr>
      <vt:lpstr>Problem badawczy  Kontekst w badaniu relacji</vt:lpstr>
      <vt:lpstr>Rozwiązanie problemu badawczego: badanie relacji w grafie SFG</vt:lpstr>
      <vt:lpstr>Złożoność obliczeniowa podejścia naiwnego</vt:lpstr>
      <vt:lpstr>Złożoność obliczeniowa przekształcenia do grafu AVG</vt:lpstr>
      <vt:lpstr>Rozwiązanie problemu badawczego: walidacja relacji semantycznej</vt:lpstr>
      <vt:lpstr>Porównanie LLM</vt:lpstr>
      <vt:lpstr>Porównanie LLM </vt:lpstr>
      <vt:lpstr>Cechy aktualnych repozytoriów</vt:lpstr>
      <vt:lpstr>Porównanie wybranych LLM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Modelowanie zwiazkowów semantycznych</dc:title>
  <dc:creator>Galusza, Michal</dc:creator>
  <cp:lastModifiedBy>Gałusza Michał</cp:lastModifiedBy>
  <cp:revision>91</cp:revision>
  <dcterms:created xsi:type="dcterms:W3CDTF">2022-05-04T19:24:28Z</dcterms:created>
  <dcterms:modified xsi:type="dcterms:W3CDTF">2024-04-25T05:32:21Z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0x0101007F4A00384AEFC945AE9B2059DF6B7240</vt:lpwstr>
  </property>
</Properties>
</file>